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ourd Bold" charset="1" panose="00000800000000000000"/>
      <p:regular r:id="rId15"/>
    </p:embeddedFont>
    <p:embeddedFont>
      <p:font typeface="Quattrocento" charset="1" panose="02020502030000000404"/>
      <p:regular r:id="rId16"/>
    </p:embeddedFont>
    <p:embeddedFont>
      <p:font typeface="Inter" charset="1" panose="020B0502030000000004"/>
      <p:regular r:id="rId17"/>
    </p:embeddedFont>
    <p:embeddedFont>
      <p:font typeface="Inter Bold" charset="1" panose="020B08020300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9724" y="-885011"/>
            <a:ext cx="6626519" cy="3749364"/>
            <a:chOff x="0" y="0"/>
            <a:chExt cx="1935493" cy="1095125"/>
          </a:xfrm>
        </p:grpSpPr>
        <p:sp>
          <p:nvSpPr>
            <p:cNvPr name="Freeform 3" id="3"/>
            <p:cNvSpPr/>
            <p:nvPr/>
          </p:nvSpPr>
          <p:spPr>
            <a:xfrm flipH="false" flipV="false" rot="0">
              <a:off x="0" y="0"/>
              <a:ext cx="1935493" cy="1095125"/>
            </a:xfrm>
            <a:custGeom>
              <a:avLst/>
              <a:gdLst/>
              <a:ahLst/>
              <a:cxnLst/>
              <a:rect r="r" b="b" t="t" l="l"/>
              <a:pathLst>
                <a:path h="1095125" w="1935493">
                  <a:moveTo>
                    <a:pt x="26871" y="0"/>
                  </a:moveTo>
                  <a:lnTo>
                    <a:pt x="1908622" y="0"/>
                  </a:lnTo>
                  <a:cubicBezTo>
                    <a:pt x="1923463" y="0"/>
                    <a:pt x="1935493" y="12031"/>
                    <a:pt x="1935493" y="26871"/>
                  </a:cubicBezTo>
                  <a:lnTo>
                    <a:pt x="1935493" y="1068254"/>
                  </a:lnTo>
                  <a:cubicBezTo>
                    <a:pt x="1935493" y="1075381"/>
                    <a:pt x="1932662" y="1082216"/>
                    <a:pt x="1927623" y="1087255"/>
                  </a:cubicBezTo>
                  <a:cubicBezTo>
                    <a:pt x="1922584" y="1092294"/>
                    <a:pt x="1915749" y="1095125"/>
                    <a:pt x="1908622" y="1095125"/>
                  </a:cubicBezTo>
                  <a:lnTo>
                    <a:pt x="26871" y="1095125"/>
                  </a:lnTo>
                  <a:cubicBezTo>
                    <a:pt x="12031" y="1095125"/>
                    <a:pt x="0" y="1083095"/>
                    <a:pt x="0" y="1068254"/>
                  </a:cubicBezTo>
                  <a:lnTo>
                    <a:pt x="0" y="26871"/>
                  </a:lnTo>
                  <a:cubicBezTo>
                    <a:pt x="0" y="12031"/>
                    <a:pt x="12031" y="0"/>
                    <a:pt x="26871" y="0"/>
                  </a:cubicBezTo>
                  <a:close/>
                </a:path>
              </a:pathLst>
            </a:custGeom>
            <a:blipFill>
              <a:blip r:embed="rId2"/>
              <a:stretch>
                <a:fillRect l="0" t="-8875" r="0" b="-8875"/>
              </a:stretch>
            </a:blipFill>
          </p:spPr>
        </p:sp>
      </p:grpSp>
      <p:grpSp>
        <p:nvGrpSpPr>
          <p:cNvPr name="Group 4" id="4"/>
          <p:cNvGrpSpPr/>
          <p:nvPr/>
        </p:nvGrpSpPr>
        <p:grpSpPr>
          <a:xfrm rot="0">
            <a:off x="8771971" y="-334885"/>
            <a:ext cx="3367752" cy="2457953"/>
            <a:chOff x="0" y="0"/>
            <a:chExt cx="983663" cy="717926"/>
          </a:xfrm>
        </p:grpSpPr>
        <p:sp>
          <p:nvSpPr>
            <p:cNvPr name="Freeform 5" id="5"/>
            <p:cNvSpPr/>
            <p:nvPr/>
          </p:nvSpPr>
          <p:spPr>
            <a:xfrm flipH="false" flipV="false" rot="0">
              <a:off x="0" y="0"/>
              <a:ext cx="983663" cy="717926"/>
            </a:xfrm>
            <a:custGeom>
              <a:avLst/>
              <a:gdLst/>
              <a:ahLst/>
              <a:cxnLst/>
              <a:rect r="r" b="b" t="t" l="l"/>
              <a:pathLst>
                <a:path h="717926" w="983663">
                  <a:moveTo>
                    <a:pt x="52873" y="0"/>
                  </a:moveTo>
                  <a:lnTo>
                    <a:pt x="930790" y="0"/>
                  </a:lnTo>
                  <a:cubicBezTo>
                    <a:pt x="944813" y="0"/>
                    <a:pt x="958261" y="5571"/>
                    <a:pt x="968177" y="15486"/>
                  </a:cubicBezTo>
                  <a:cubicBezTo>
                    <a:pt x="978093" y="25402"/>
                    <a:pt x="983663" y="38850"/>
                    <a:pt x="983663" y="52873"/>
                  </a:cubicBezTo>
                  <a:lnTo>
                    <a:pt x="983663" y="665053"/>
                  </a:lnTo>
                  <a:cubicBezTo>
                    <a:pt x="983663" y="694254"/>
                    <a:pt x="959991" y="717926"/>
                    <a:pt x="930790" y="717926"/>
                  </a:cubicBezTo>
                  <a:lnTo>
                    <a:pt x="52873" y="717926"/>
                  </a:lnTo>
                  <a:cubicBezTo>
                    <a:pt x="23672" y="717926"/>
                    <a:pt x="0" y="694254"/>
                    <a:pt x="0" y="665053"/>
                  </a:cubicBezTo>
                  <a:lnTo>
                    <a:pt x="0" y="52873"/>
                  </a:lnTo>
                  <a:cubicBezTo>
                    <a:pt x="0" y="23672"/>
                    <a:pt x="23672" y="0"/>
                    <a:pt x="52873" y="0"/>
                  </a:cubicBezTo>
                  <a:close/>
                </a:path>
              </a:pathLst>
            </a:custGeom>
            <a:blipFill>
              <a:blip r:embed="rId3"/>
              <a:stretch>
                <a:fillRect l="0" t="-41343" r="0" b="-41343"/>
              </a:stretch>
            </a:blipFill>
          </p:spPr>
        </p:sp>
      </p:grpSp>
      <p:grpSp>
        <p:nvGrpSpPr>
          <p:cNvPr name="Group 6" id="6"/>
          <p:cNvGrpSpPr/>
          <p:nvPr/>
        </p:nvGrpSpPr>
        <p:grpSpPr>
          <a:xfrm rot="0">
            <a:off x="10991003" y="7422647"/>
            <a:ext cx="4591332" cy="4430358"/>
            <a:chOff x="0" y="0"/>
            <a:chExt cx="1341050" cy="1294032"/>
          </a:xfrm>
        </p:grpSpPr>
        <p:sp>
          <p:nvSpPr>
            <p:cNvPr name="Freeform 7" id="7"/>
            <p:cNvSpPr/>
            <p:nvPr/>
          </p:nvSpPr>
          <p:spPr>
            <a:xfrm flipH="false" flipV="false" rot="0">
              <a:off x="0" y="0"/>
              <a:ext cx="1341050" cy="1294032"/>
            </a:xfrm>
            <a:custGeom>
              <a:avLst/>
              <a:gdLst/>
              <a:ahLst/>
              <a:cxnLst/>
              <a:rect r="r" b="b" t="t" l="l"/>
              <a:pathLst>
                <a:path h="1294032" w="1341050">
                  <a:moveTo>
                    <a:pt x="38783" y="0"/>
                  </a:moveTo>
                  <a:lnTo>
                    <a:pt x="1302267" y="0"/>
                  </a:lnTo>
                  <a:cubicBezTo>
                    <a:pt x="1323686" y="0"/>
                    <a:pt x="1341050" y="17364"/>
                    <a:pt x="1341050" y="38783"/>
                  </a:cubicBezTo>
                  <a:lnTo>
                    <a:pt x="1341050" y="1255249"/>
                  </a:lnTo>
                  <a:cubicBezTo>
                    <a:pt x="1341050" y="1265535"/>
                    <a:pt x="1336964" y="1275400"/>
                    <a:pt x="1329691" y="1282673"/>
                  </a:cubicBezTo>
                  <a:cubicBezTo>
                    <a:pt x="1322418" y="1289946"/>
                    <a:pt x="1312553" y="1294032"/>
                    <a:pt x="1302267" y="1294032"/>
                  </a:cubicBezTo>
                  <a:lnTo>
                    <a:pt x="38783" y="1294032"/>
                  </a:lnTo>
                  <a:cubicBezTo>
                    <a:pt x="17364" y="1294032"/>
                    <a:pt x="0" y="1276669"/>
                    <a:pt x="0" y="1255249"/>
                  </a:cubicBezTo>
                  <a:lnTo>
                    <a:pt x="0" y="38783"/>
                  </a:lnTo>
                  <a:cubicBezTo>
                    <a:pt x="0" y="17364"/>
                    <a:pt x="17364" y="0"/>
                    <a:pt x="38783" y="0"/>
                  </a:cubicBezTo>
                  <a:close/>
                </a:path>
              </a:pathLst>
            </a:custGeom>
            <a:blipFill>
              <a:blip r:embed="rId4"/>
              <a:stretch>
                <a:fillRect l="0" t="-19088" r="0" b="-19088"/>
              </a:stretch>
            </a:blipFill>
          </p:spPr>
        </p:sp>
      </p:grpSp>
      <p:grpSp>
        <p:nvGrpSpPr>
          <p:cNvPr name="Group 8" id="8"/>
          <p:cNvGrpSpPr/>
          <p:nvPr/>
        </p:nvGrpSpPr>
        <p:grpSpPr>
          <a:xfrm rot="0">
            <a:off x="15582335" y="7422647"/>
            <a:ext cx="4605125" cy="4558294"/>
            <a:chOff x="0" y="0"/>
            <a:chExt cx="1345079" cy="1331400"/>
          </a:xfrm>
        </p:grpSpPr>
        <p:sp>
          <p:nvSpPr>
            <p:cNvPr name="Freeform 9" id="9"/>
            <p:cNvSpPr/>
            <p:nvPr/>
          </p:nvSpPr>
          <p:spPr>
            <a:xfrm flipH="false" flipV="false" rot="0">
              <a:off x="0" y="0"/>
              <a:ext cx="1345079" cy="1331400"/>
            </a:xfrm>
            <a:custGeom>
              <a:avLst/>
              <a:gdLst/>
              <a:ahLst/>
              <a:cxnLst/>
              <a:rect r="r" b="b" t="t" l="l"/>
              <a:pathLst>
                <a:path h="1331400" w="1345079">
                  <a:moveTo>
                    <a:pt x="38667" y="0"/>
                  </a:moveTo>
                  <a:lnTo>
                    <a:pt x="1306412" y="0"/>
                  </a:lnTo>
                  <a:cubicBezTo>
                    <a:pt x="1316667" y="0"/>
                    <a:pt x="1326502" y="4074"/>
                    <a:pt x="1333753" y="11325"/>
                  </a:cubicBezTo>
                  <a:cubicBezTo>
                    <a:pt x="1341005" y="18577"/>
                    <a:pt x="1345079" y="28412"/>
                    <a:pt x="1345079" y="38667"/>
                  </a:cubicBezTo>
                  <a:lnTo>
                    <a:pt x="1345079" y="1292734"/>
                  </a:lnTo>
                  <a:cubicBezTo>
                    <a:pt x="1345079" y="1314089"/>
                    <a:pt x="1327767" y="1331400"/>
                    <a:pt x="1306412" y="1331400"/>
                  </a:cubicBezTo>
                  <a:lnTo>
                    <a:pt x="38667" y="1331400"/>
                  </a:lnTo>
                  <a:cubicBezTo>
                    <a:pt x="28412" y="1331400"/>
                    <a:pt x="18577" y="1327326"/>
                    <a:pt x="11325" y="1320075"/>
                  </a:cubicBezTo>
                  <a:cubicBezTo>
                    <a:pt x="4074" y="1312824"/>
                    <a:pt x="0" y="1302989"/>
                    <a:pt x="0" y="1292734"/>
                  </a:cubicBezTo>
                  <a:lnTo>
                    <a:pt x="0" y="38667"/>
                  </a:lnTo>
                  <a:cubicBezTo>
                    <a:pt x="0" y="17312"/>
                    <a:pt x="17312" y="0"/>
                    <a:pt x="38667" y="0"/>
                  </a:cubicBezTo>
                  <a:close/>
                </a:path>
              </a:pathLst>
            </a:custGeom>
            <a:blipFill>
              <a:blip r:embed="rId5"/>
              <a:stretch>
                <a:fillRect l="0" t="-25817" r="0" b="-25817"/>
              </a:stretch>
            </a:blipFill>
          </p:spPr>
        </p:sp>
      </p:grpSp>
      <p:grpSp>
        <p:nvGrpSpPr>
          <p:cNvPr name="Group 10" id="10"/>
          <p:cNvGrpSpPr/>
          <p:nvPr/>
        </p:nvGrpSpPr>
        <p:grpSpPr>
          <a:xfrm rot="0">
            <a:off x="4150369" y="-1806153"/>
            <a:ext cx="4605125" cy="3199238"/>
            <a:chOff x="0" y="0"/>
            <a:chExt cx="1345079" cy="934443"/>
          </a:xfrm>
        </p:grpSpPr>
        <p:sp>
          <p:nvSpPr>
            <p:cNvPr name="Freeform 11" id="11"/>
            <p:cNvSpPr/>
            <p:nvPr/>
          </p:nvSpPr>
          <p:spPr>
            <a:xfrm flipH="false" flipV="false" rot="0">
              <a:off x="0" y="0"/>
              <a:ext cx="1345079" cy="934443"/>
            </a:xfrm>
            <a:custGeom>
              <a:avLst/>
              <a:gdLst/>
              <a:ahLst/>
              <a:cxnLst/>
              <a:rect r="r" b="b" t="t" l="l"/>
              <a:pathLst>
                <a:path h="934443" w="1345079">
                  <a:moveTo>
                    <a:pt x="38667" y="0"/>
                  </a:moveTo>
                  <a:lnTo>
                    <a:pt x="1306412" y="0"/>
                  </a:lnTo>
                  <a:cubicBezTo>
                    <a:pt x="1316667" y="0"/>
                    <a:pt x="1326502" y="4074"/>
                    <a:pt x="1333753" y="11325"/>
                  </a:cubicBezTo>
                  <a:cubicBezTo>
                    <a:pt x="1341005" y="18577"/>
                    <a:pt x="1345079" y="28412"/>
                    <a:pt x="1345079" y="38667"/>
                  </a:cubicBezTo>
                  <a:lnTo>
                    <a:pt x="1345079" y="895776"/>
                  </a:lnTo>
                  <a:cubicBezTo>
                    <a:pt x="1345079" y="906031"/>
                    <a:pt x="1341005" y="915866"/>
                    <a:pt x="1333753" y="923118"/>
                  </a:cubicBezTo>
                  <a:cubicBezTo>
                    <a:pt x="1326502" y="930369"/>
                    <a:pt x="1316667" y="934443"/>
                    <a:pt x="1306412" y="934443"/>
                  </a:cubicBezTo>
                  <a:lnTo>
                    <a:pt x="38667" y="934443"/>
                  </a:lnTo>
                  <a:cubicBezTo>
                    <a:pt x="17312" y="934443"/>
                    <a:pt x="0" y="917131"/>
                    <a:pt x="0" y="895776"/>
                  </a:cubicBezTo>
                  <a:lnTo>
                    <a:pt x="0" y="38667"/>
                  </a:lnTo>
                  <a:cubicBezTo>
                    <a:pt x="0" y="17312"/>
                    <a:pt x="17312" y="0"/>
                    <a:pt x="38667" y="0"/>
                  </a:cubicBezTo>
                  <a:close/>
                </a:path>
              </a:pathLst>
            </a:custGeom>
            <a:blipFill>
              <a:blip r:embed="rId6"/>
              <a:stretch>
                <a:fillRect l="0" t="-45962" r="0" b="-45962"/>
              </a:stretch>
            </a:blipFill>
          </p:spPr>
        </p:sp>
      </p:grpSp>
      <p:sp>
        <p:nvSpPr>
          <p:cNvPr name="TextBox 12" id="12"/>
          <p:cNvSpPr txBox="true"/>
          <p:nvPr/>
        </p:nvSpPr>
        <p:spPr>
          <a:xfrm rot="0">
            <a:off x="4055119" y="4452938"/>
            <a:ext cx="9943956" cy="1600200"/>
          </a:xfrm>
          <a:prstGeom prst="rect">
            <a:avLst/>
          </a:prstGeom>
        </p:spPr>
        <p:txBody>
          <a:bodyPr anchor="t" rtlCol="false" tIns="0" lIns="0" bIns="0" rIns="0">
            <a:spAutoFit/>
          </a:bodyPr>
          <a:lstStyle/>
          <a:p>
            <a:pPr algn="l" marL="0" indent="0" lvl="0">
              <a:lnSpc>
                <a:spcPts val="12000"/>
              </a:lnSpc>
            </a:pPr>
            <a:r>
              <a:rPr lang="en-US" b="true" sz="12000" spc="-240">
                <a:solidFill>
                  <a:srgbClr val="000000"/>
                </a:solidFill>
                <a:latin typeface="Nourd Bold"/>
                <a:ea typeface="Nourd Bold"/>
                <a:cs typeface="Nourd Bold"/>
                <a:sym typeface="Nourd Bold"/>
              </a:rPr>
              <a:t>iShop</a:t>
            </a:r>
          </a:p>
        </p:txBody>
      </p:sp>
      <p:sp>
        <p:nvSpPr>
          <p:cNvPr name="TextBox 13" id="13"/>
          <p:cNvSpPr txBox="true"/>
          <p:nvPr/>
        </p:nvSpPr>
        <p:spPr>
          <a:xfrm rot="0">
            <a:off x="4150369" y="3953832"/>
            <a:ext cx="9848706" cy="407035"/>
          </a:xfrm>
          <a:prstGeom prst="rect">
            <a:avLst/>
          </a:prstGeom>
        </p:spPr>
        <p:txBody>
          <a:bodyPr anchor="t" rtlCol="false" tIns="0" lIns="0" bIns="0" rIns="0">
            <a:spAutoFit/>
          </a:bodyPr>
          <a:lstStyle/>
          <a:p>
            <a:pPr algn="l" marL="0" indent="0" lvl="0">
              <a:lnSpc>
                <a:spcPts val="3079"/>
              </a:lnSpc>
              <a:spcBef>
                <a:spcPct val="0"/>
              </a:spcBef>
            </a:pPr>
            <a:r>
              <a:rPr lang="en-US" sz="2799">
                <a:solidFill>
                  <a:srgbClr val="7BA81D"/>
                </a:solidFill>
                <a:latin typeface="Quattrocento"/>
                <a:ea typeface="Quattrocento"/>
                <a:cs typeface="Quattrocento"/>
                <a:sym typeface="Quattrocento"/>
              </a:rPr>
              <a:t>Meet</a:t>
            </a:r>
          </a:p>
        </p:txBody>
      </p:sp>
      <p:sp>
        <p:nvSpPr>
          <p:cNvPr name="TextBox 14" id="14"/>
          <p:cNvSpPr txBox="true"/>
          <p:nvPr/>
        </p:nvSpPr>
        <p:spPr>
          <a:xfrm rot="0">
            <a:off x="4150369" y="6148388"/>
            <a:ext cx="9848706" cy="407035"/>
          </a:xfrm>
          <a:prstGeom prst="rect">
            <a:avLst/>
          </a:prstGeom>
        </p:spPr>
        <p:txBody>
          <a:bodyPr anchor="t" rtlCol="false" tIns="0" lIns="0" bIns="0" rIns="0">
            <a:spAutoFit/>
          </a:bodyPr>
          <a:lstStyle/>
          <a:p>
            <a:pPr algn="l" marL="0" indent="0" lvl="0">
              <a:lnSpc>
                <a:spcPts val="3079"/>
              </a:lnSpc>
              <a:spcBef>
                <a:spcPct val="0"/>
              </a:spcBef>
            </a:pPr>
            <a:r>
              <a:rPr lang="en-US" sz="2799">
                <a:solidFill>
                  <a:srgbClr val="7BA81D"/>
                </a:solidFill>
                <a:latin typeface="Quattrocento"/>
                <a:ea typeface="Quattrocento"/>
                <a:cs typeface="Quattrocento"/>
                <a:sym typeface="Quattrocento"/>
              </a:rPr>
              <a:t>An Inventory and Budget Tracking App for Groceries</a:t>
            </a:r>
          </a:p>
        </p:txBody>
      </p:sp>
      <p:grpSp>
        <p:nvGrpSpPr>
          <p:cNvPr name="Group 15" id="15"/>
          <p:cNvGrpSpPr/>
          <p:nvPr/>
        </p:nvGrpSpPr>
        <p:grpSpPr>
          <a:xfrm rot="0">
            <a:off x="15582335" y="2864353"/>
            <a:ext cx="4605125" cy="4558294"/>
            <a:chOff x="0" y="0"/>
            <a:chExt cx="1345079" cy="1331400"/>
          </a:xfrm>
        </p:grpSpPr>
        <p:sp>
          <p:nvSpPr>
            <p:cNvPr name="Freeform 16" id="16"/>
            <p:cNvSpPr/>
            <p:nvPr/>
          </p:nvSpPr>
          <p:spPr>
            <a:xfrm flipH="false" flipV="false" rot="0">
              <a:off x="0" y="0"/>
              <a:ext cx="1345079" cy="1331400"/>
            </a:xfrm>
            <a:custGeom>
              <a:avLst/>
              <a:gdLst/>
              <a:ahLst/>
              <a:cxnLst/>
              <a:rect r="r" b="b" t="t" l="l"/>
              <a:pathLst>
                <a:path h="1331400" w="1345079">
                  <a:moveTo>
                    <a:pt x="38667" y="0"/>
                  </a:moveTo>
                  <a:lnTo>
                    <a:pt x="1306412" y="0"/>
                  </a:lnTo>
                  <a:cubicBezTo>
                    <a:pt x="1316667" y="0"/>
                    <a:pt x="1326502" y="4074"/>
                    <a:pt x="1333753" y="11325"/>
                  </a:cubicBezTo>
                  <a:cubicBezTo>
                    <a:pt x="1341005" y="18577"/>
                    <a:pt x="1345079" y="28412"/>
                    <a:pt x="1345079" y="38667"/>
                  </a:cubicBezTo>
                  <a:lnTo>
                    <a:pt x="1345079" y="1292734"/>
                  </a:lnTo>
                  <a:cubicBezTo>
                    <a:pt x="1345079" y="1314089"/>
                    <a:pt x="1327767" y="1331400"/>
                    <a:pt x="1306412" y="1331400"/>
                  </a:cubicBezTo>
                  <a:lnTo>
                    <a:pt x="38667" y="1331400"/>
                  </a:lnTo>
                  <a:cubicBezTo>
                    <a:pt x="28412" y="1331400"/>
                    <a:pt x="18577" y="1327326"/>
                    <a:pt x="11325" y="1320075"/>
                  </a:cubicBezTo>
                  <a:cubicBezTo>
                    <a:pt x="4074" y="1312824"/>
                    <a:pt x="0" y="1302989"/>
                    <a:pt x="0" y="1292734"/>
                  </a:cubicBezTo>
                  <a:lnTo>
                    <a:pt x="0" y="38667"/>
                  </a:lnTo>
                  <a:cubicBezTo>
                    <a:pt x="0" y="17312"/>
                    <a:pt x="17312" y="0"/>
                    <a:pt x="38667" y="0"/>
                  </a:cubicBezTo>
                  <a:close/>
                </a:path>
              </a:pathLst>
            </a:custGeom>
            <a:blipFill>
              <a:blip r:embed="rId7"/>
              <a:stretch>
                <a:fillRect l="0" t="-25817" r="0" b="-25817"/>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1456" y="550736"/>
            <a:ext cx="2623185" cy="9185528"/>
            <a:chOff x="0" y="0"/>
            <a:chExt cx="406400" cy="1423079"/>
          </a:xfrm>
        </p:grpSpPr>
        <p:sp>
          <p:nvSpPr>
            <p:cNvPr name="Freeform 3" id="3"/>
            <p:cNvSpPr/>
            <p:nvPr/>
          </p:nvSpPr>
          <p:spPr>
            <a:xfrm flipH="false" flipV="false" rot="0">
              <a:off x="0" y="0"/>
              <a:ext cx="406400" cy="1423079"/>
            </a:xfrm>
            <a:custGeom>
              <a:avLst/>
              <a:gdLst/>
              <a:ahLst/>
              <a:cxnLst/>
              <a:rect r="r" b="b" t="t" l="l"/>
              <a:pathLst>
                <a:path h="1423079" w="406400">
                  <a:moveTo>
                    <a:pt x="67881" y="0"/>
                  </a:moveTo>
                  <a:lnTo>
                    <a:pt x="338519" y="0"/>
                  </a:lnTo>
                  <a:cubicBezTo>
                    <a:pt x="376009" y="0"/>
                    <a:pt x="406400" y="30391"/>
                    <a:pt x="406400" y="67881"/>
                  </a:cubicBezTo>
                  <a:lnTo>
                    <a:pt x="406400" y="1355198"/>
                  </a:lnTo>
                  <a:cubicBezTo>
                    <a:pt x="406400" y="1392687"/>
                    <a:pt x="376009" y="1423079"/>
                    <a:pt x="338519" y="1423079"/>
                  </a:cubicBezTo>
                  <a:lnTo>
                    <a:pt x="67881" y="1423079"/>
                  </a:lnTo>
                  <a:cubicBezTo>
                    <a:pt x="30391" y="1423079"/>
                    <a:pt x="0" y="1392687"/>
                    <a:pt x="0" y="1355198"/>
                  </a:cubicBezTo>
                  <a:lnTo>
                    <a:pt x="0" y="67881"/>
                  </a:lnTo>
                  <a:cubicBezTo>
                    <a:pt x="0" y="30391"/>
                    <a:pt x="30391" y="0"/>
                    <a:pt x="67881" y="0"/>
                  </a:cubicBezTo>
                  <a:close/>
                </a:path>
              </a:pathLst>
            </a:custGeom>
            <a:blipFill>
              <a:blip r:embed="rId2"/>
              <a:stretch>
                <a:fillRect l="-81312" t="0" r="-81312" b="0"/>
              </a:stretch>
            </a:blipFill>
          </p:spPr>
        </p:sp>
      </p:grpSp>
      <p:sp>
        <p:nvSpPr>
          <p:cNvPr name="TextBox 4" id="4"/>
          <p:cNvSpPr txBox="true"/>
          <p:nvPr/>
        </p:nvSpPr>
        <p:spPr>
          <a:xfrm rot="0">
            <a:off x="3609401" y="3778385"/>
            <a:ext cx="8752540" cy="3966210"/>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545454"/>
                </a:solidFill>
                <a:latin typeface="Inter"/>
                <a:ea typeface="Inter"/>
                <a:cs typeface="Inter"/>
                <a:sym typeface="Inter"/>
              </a:rPr>
              <a:t>The Grocery </a:t>
            </a:r>
            <a:r>
              <a:rPr lang="en-US" sz="1900" strike="noStrike" u="none">
                <a:solidFill>
                  <a:srgbClr val="545454"/>
                </a:solidFill>
                <a:latin typeface="Inter"/>
                <a:ea typeface="Inter"/>
                <a:cs typeface="Inter"/>
                <a:sym typeface="Inter"/>
              </a:rPr>
              <a:t>Management Challenge highlights common difficulties many individuals encounter while handling their grocery inventory, such as forgetting essential items during shopping trips, which often leads to multiple store visits, and wasting food due to unnoticed expired perishables. Additionally, people frequently exceed their budgets without effective tracking, experience disorganization when shopping across multiple stores or occasions, and face challenges in coordinating grocery needs within households. iShop tackles these issues by offering a comprehensive grocery tracking solution that helps users maintain optimal inventory levels, minimize waste, and manage their grocery budgets efficiently.</a:t>
            </a:r>
          </a:p>
          <a:p>
            <a:pPr algn="l" marL="0" indent="0" lvl="0">
              <a:lnSpc>
                <a:spcPts val="2850"/>
              </a:lnSpc>
              <a:spcBef>
                <a:spcPct val="0"/>
              </a:spcBef>
            </a:pPr>
          </a:p>
        </p:txBody>
      </p:sp>
      <p:sp>
        <p:nvSpPr>
          <p:cNvPr name="TextBox 5" id="5"/>
          <p:cNvSpPr txBox="true"/>
          <p:nvPr/>
        </p:nvSpPr>
        <p:spPr>
          <a:xfrm rot="0">
            <a:off x="3609401" y="2692535"/>
            <a:ext cx="8945655" cy="857250"/>
          </a:xfrm>
          <a:prstGeom prst="rect">
            <a:avLst/>
          </a:prstGeom>
        </p:spPr>
        <p:txBody>
          <a:bodyPr anchor="t" rtlCol="false" tIns="0" lIns="0" bIns="0" rIns="0">
            <a:spAutoFit/>
          </a:bodyPr>
          <a:lstStyle/>
          <a:p>
            <a:pPr algn="l" marL="0" indent="0" lvl="0">
              <a:lnSpc>
                <a:spcPts val="6600"/>
              </a:lnSpc>
              <a:spcBef>
                <a:spcPct val="0"/>
              </a:spcBef>
            </a:pPr>
            <a:r>
              <a:rPr lang="en-US" b="true" sz="6000">
                <a:solidFill>
                  <a:srgbClr val="000000"/>
                </a:solidFill>
                <a:latin typeface="Nourd Bold"/>
                <a:ea typeface="Nourd Bold"/>
                <a:cs typeface="Nourd Bold"/>
                <a:sym typeface="Nourd Bold"/>
              </a:rPr>
              <a:t>Introduction</a:t>
            </a:r>
          </a:p>
        </p:txBody>
      </p:sp>
      <p:sp>
        <p:nvSpPr>
          <p:cNvPr name="TextBox 6" id="6"/>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02</a:t>
            </a:r>
          </a:p>
        </p:txBody>
      </p:sp>
      <p:sp>
        <p:nvSpPr>
          <p:cNvPr name="TextBox 7" id="7"/>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1456" y="550736"/>
            <a:ext cx="2623185" cy="9185528"/>
            <a:chOff x="0" y="0"/>
            <a:chExt cx="523863" cy="1834395"/>
          </a:xfrm>
        </p:grpSpPr>
        <p:sp>
          <p:nvSpPr>
            <p:cNvPr name="Freeform 3" id="3"/>
            <p:cNvSpPr/>
            <p:nvPr/>
          </p:nvSpPr>
          <p:spPr>
            <a:xfrm flipH="false" flipV="false" rot="0">
              <a:off x="0" y="0"/>
              <a:ext cx="523863" cy="1834395"/>
            </a:xfrm>
            <a:custGeom>
              <a:avLst/>
              <a:gdLst/>
              <a:ahLst/>
              <a:cxnLst/>
              <a:rect r="r" b="b" t="t" l="l"/>
              <a:pathLst>
                <a:path h="1834395" w="523863">
                  <a:moveTo>
                    <a:pt x="67881" y="0"/>
                  </a:moveTo>
                  <a:lnTo>
                    <a:pt x="455982" y="0"/>
                  </a:lnTo>
                  <a:cubicBezTo>
                    <a:pt x="473985" y="0"/>
                    <a:pt x="491251" y="7152"/>
                    <a:pt x="503981" y="19882"/>
                  </a:cubicBezTo>
                  <a:cubicBezTo>
                    <a:pt x="516711" y="32612"/>
                    <a:pt x="523863" y="49878"/>
                    <a:pt x="523863" y="67881"/>
                  </a:cubicBezTo>
                  <a:lnTo>
                    <a:pt x="523863" y="1766514"/>
                  </a:lnTo>
                  <a:cubicBezTo>
                    <a:pt x="523863" y="1804004"/>
                    <a:pt x="493472" y="1834395"/>
                    <a:pt x="455982" y="1834395"/>
                  </a:cubicBezTo>
                  <a:lnTo>
                    <a:pt x="67881" y="1834395"/>
                  </a:lnTo>
                  <a:cubicBezTo>
                    <a:pt x="30391" y="1834395"/>
                    <a:pt x="0" y="1804004"/>
                    <a:pt x="0" y="1766514"/>
                  </a:cubicBezTo>
                  <a:lnTo>
                    <a:pt x="0" y="67881"/>
                  </a:lnTo>
                  <a:cubicBezTo>
                    <a:pt x="0" y="30391"/>
                    <a:pt x="30391" y="0"/>
                    <a:pt x="67881" y="0"/>
                  </a:cubicBezTo>
                  <a:close/>
                </a:path>
              </a:pathLst>
            </a:custGeom>
            <a:blipFill>
              <a:blip r:embed="rId2"/>
              <a:stretch>
                <a:fillRect l="0" t="0" r="-162625" b="0"/>
              </a:stretch>
            </a:blipFill>
          </p:spPr>
        </p:sp>
      </p:grpSp>
      <p:sp>
        <p:nvSpPr>
          <p:cNvPr name="TextBox 4" id="4"/>
          <p:cNvSpPr txBox="true"/>
          <p:nvPr/>
        </p:nvSpPr>
        <p:spPr>
          <a:xfrm rot="0">
            <a:off x="2480477" y="455516"/>
            <a:ext cx="9298501" cy="1695450"/>
          </a:xfrm>
          <a:prstGeom prst="rect">
            <a:avLst/>
          </a:prstGeom>
        </p:spPr>
        <p:txBody>
          <a:bodyPr anchor="t" rtlCol="false" tIns="0" lIns="0" bIns="0" rIns="0">
            <a:spAutoFit/>
          </a:bodyPr>
          <a:lstStyle/>
          <a:p>
            <a:pPr algn="l">
              <a:lnSpc>
                <a:spcPts val="6600"/>
              </a:lnSpc>
            </a:pPr>
            <a:r>
              <a:rPr lang="en-US" sz="6000" b="true">
                <a:solidFill>
                  <a:srgbClr val="000000"/>
                </a:solidFill>
                <a:latin typeface="Nourd Bold"/>
                <a:ea typeface="Nourd Bold"/>
                <a:cs typeface="Nourd Bold"/>
                <a:sym typeface="Nourd Bold"/>
              </a:rPr>
              <a:t>Design Approach &amp; Solution Architecture</a:t>
            </a:r>
          </a:p>
        </p:txBody>
      </p:sp>
      <p:sp>
        <p:nvSpPr>
          <p:cNvPr name="TextBox 5" id="5"/>
          <p:cNvSpPr txBox="true"/>
          <p:nvPr/>
        </p:nvSpPr>
        <p:spPr>
          <a:xfrm rot="0">
            <a:off x="2537011" y="2360516"/>
            <a:ext cx="4462814" cy="346710"/>
          </a:xfrm>
          <a:prstGeom prst="rect">
            <a:avLst/>
          </a:prstGeom>
        </p:spPr>
        <p:txBody>
          <a:bodyPr anchor="t" rtlCol="false" tIns="0" lIns="0" bIns="0" rIns="0">
            <a:spAutoFit/>
          </a:bodyPr>
          <a:lstStyle/>
          <a:p>
            <a:pPr algn="l" marL="0" indent="0" lvl="0">
              <a:lnSpc>
                <a:spcPts val="2850"/>
              </a:lnSpc>
            </a:pPr>
            <a:r>
              <a:rPr lang="en-US" b="true" sz="1900">
                <a:solidFill>
                  <a:srgbClr val="000000"/>
                </a:solidFill>
                <a:latin typeface="Inter Bold"/>
                <a:ea typeface="Inter Bold"/>
                <a:cs typeface="Inter Bold"/>
                <a:sym typeface="Inter Bold"/>
              </a:rPr>
              <a:t>Phase 1: Core Functionality</a:t>
            </a:r>
          </a:p>
        </p:txBody>
      </p:sp>
      <p:sp>
        <p:nvSpPr>
          <p:cNvPr name="TextBox 6" id="6"/>
          <p:cNvSpPr txBox="true"/>
          <p:nvPr/>
        </p:nvSpPr>
        <p:spPr>
          <a:xfrm rot="0">
            <a:off x="2527486" y="2702357"/>
            <a:ext cx="9367702" cy="2518410"/>
          </a:xfrm>
          <a:prstGeom prst="rect">
            <a:avLst/>
          </a:prstGeom>
        </p:spPr>
        <p:txBody>
          <a:bodyPr anchor="t" rtlCol="false" tIns="0" lIns="0" bIns="0" rIns="0">
            <a:spAutoFit/>
          </a:bodyPr>
          <a:lstStyle/>
          <a:p>
            <a:pPr algn="l" marL="410211" indent="-205106" lvl="1">
              <a:lnSpc>
                <a:spcPts val="2850"/>
              </a:lnSpc>
              <a:spcBef>
                <a:spcPct val="0"/>
              </a:spcBef>
              <a:buFont typeface="Arial"/>
              <a:buChar char="•"/>
            </a:pPr>
            <a:r>
              <a:rPr lang="en-US" b="true" sz="1900">
                <a:solidFill>
                  <a:srgbClr val="545454"/>
                </a:solidFill>
                <a:latin typeface="Inter Bold"/>
                <a:ea typeface="Inter Bold"/>
                <a:cs typeface="Inter Bold"/>
                <a:sym typeface="Inter Bold"/>
              </a:rPr>
              <a:t>A g</a:t>
            </a:r>
            <a:r>
              <a:rPr lang="en-US" b="true" sz="1900" strike="noStrike" u="none">
                <a:solidFill>
                  <a:srgbClr val="545454"/>
                </a:solidFill>
                <a:latin typeface="Inter Bold"/>
                <a:ea typeface="Inter Bold"/>
                <a:cs typeface="Inter Bold"/>
                <a:sym typeface="Inter Bold"/>
              </a:rPr>
              <a:t>rocery list interface where users can:</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Add and remove items easily</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Mark items as "Available"</a:t>
            </a:r>
          </a:p>
          <a:p>
            <a:pPr algn="l" marL="410211" indent="-205106" lvl="1">
              <a:lnSpc>
                <a:spcPts val="2850"/>
              </a:lnSpc>
              <a:spcBef>
                <a:spcPct val="0"/>
              </a:spcBef>
              <a:buFont typeface="Arial"/>
              <a:buChar char="•"/>
            </a:pPr>
            <a:r>
              <a:rPr lang="en-US" b="true" sz="1900" strike="noStrike" u="none">
                <a:solidFill>
                  <a:srgbClr val="545454"/>
                </a:solidFill>
                <a:latin typeface="Inter Bold"/>
                <a:ea typeface="Inter Bold"/>
                <a:cs typeface="Inter Bold"/>
                <a:sym typeface="Inter Bold"/>
              </a:rPr>
              <a:t>Local notifications that:</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Alert users when items are running low</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Help users stay ahead of restocking needs</a:t>
            </a:r>
          </a:p>
          <a:p>
            <a:pPr algn="l" marL="0" indent="0" lvl="0">
              <a:lnSpc>
                <a:spcPts val="2850"/>
              </a:lnSpc>
              <a:spcBef>
                <a:spcPct val="0"/>
              </a:spcBef>
            </a:pPr>
          </a:p>
        </p:txBody>
      </p:sp>
      <p:sp>
        <p:nvSpPr>
          <p:cNvPr name="TextBox 7" id="7"/>
          <p:cNvSpPr txBox="true"/>
          <p:nvPr/>
        </p:nvSpPr>
        <p:spPr>
          <a:xfrm rot="0">
            <a:off x="2537011" y="5246591"/>
            <a:ext cx="5051094" cy="346710"/>
          </a:xfrm>
          <a:prstGeom prst="rect">
            <a:avLst/>
          </a:prstGeom>
        </p:spPr>
        <p:txBody>
          <a:bodyPr anchor="t" rtlCol="false" tIns="0" lIns="0" bIns="0" rIns="0">
            <a:spAutoFit/>
          </a:bodyPr>
          <a:lstStyle/>
          <a:p>
            <a:pPr algn="l" marL="0" indent="0" lvl="0">
              <a:lnSpc>
                <a:spcPts val="2850"/>
              </a:lnSpc>
            </a:pPr>
            <a:r>
              <a:rPr lang="en-US" b="true" sz="1900">
                <a:solidFill>
                  <a:srgbClr val="000000"/>
                </a:solidFill>
                <a:latin typeface="Inter Bold"/>
                <a:ea typeface="Inter Bold"/>
                <a:cs typeface="Inter Bold"/>
                <a:sym typeface="Inter Bold"/>
              </a:rPr>
              <a:t>Phase 2: Tracking Features</a:t>
            </a:r>
          </a:p>
        </p:txBody>
      </p:sp>
      <p:sp>
        <p:nvSpPr>
          <p:cNvPr name="TextBox 8" id="8"/>
          <p:cNvSpPr txBox="true"/>
          <p:nvPr/>
        </p:nvSpPr>
        <p:spPr>
          <a:xfrm rot="0">
            <a:off x="2537011" y="7092535"/>
            <a:ext cx="5502807" cy="346710"/>
          </a:xfrm>
          <a:prstGeom prst="rect">
            <a:avLst/>
          </a:prstGeom>
        </p:spPr>
        <p:txBody>
          <a:bodyPr anchor="t" rtlCol="false" tIns="0" lIns="0" bIns="0" rIns="0">
            <a:spAutoFit/>
          </a:bodyPr>
          <a:lstStyle/>
          <a:p>
            <a:pPr algn="l" marL="0" indent="0" lvl="0">
              <a:lnSpc>
                <a:spcPts val="2850"/>
              </a:lnSpc>
            </a:pPr>
            <a:r>
              <a:rPr lang="en-US" b="true" sz="1900">
                <a:solidFill>
                  <a:srgbClr val="000000"/>
                </a:solidFill>
                <a:latin typeface="Inter Bold"/>
                <a:ea typeface="Inter Bold"/>
                <a:cs typeface="Inter Bold"/>
                <a:sym typeface="Inter Bold"/>
              </a:rPr>
              <a:t>Phase 3: Budget and List Management</a:t>
            </a:r>
          </a:p>
        </p:txBody>
      </p:sp>
      <p:sp>
        <p:nvSpPr>
          <p:cNvPr name="TextBox 9" id="9"/>
          <p:cNvSpPr txBox="true"/>
          <p:nvPr/>
        </p:nvSpPr>
        <p:spPr>
          <a:xfrm rot="0">
            <a:off x="2537011" y="5631401"/>
            <a:ext cx="6985563" cy="1070610"/>
          </a:xfrm>
          <a:prstGeom prst="rect">
            <a:avLst/>
          </a:prstGeom>
        </p:spPr>
        <p:txBody>
          <a:bodyPr anchor="t" rtlCol="false" tIns="0" lIns="0" bIns="0" rIns="0">
            <a:spAutoFit/>
          </a:bodyPr>
          <a:lstStyle/>
          <a:p>
            <a:pPr algn="l" marL="410211" indent="-205106" lvl="1">
              <a:lnSpc>
                <a:spcPts val="2850"/>
              </a:lnSpc>
              <a:buFont typeface="Arial"/>
              <a:buChar char="•"/>
            </a:pPr>
            <a:r>
              <a:rPr lang="en-US" b="true" sz="1900">
                <a:solidFill>
                  <a:srgbClr val="545454"/>
                </a:solidFill>
                <a:latin typeface="Inter Bold"/>
                <a:ea typeface="Inter Bold"/>
                <a:cs typeface="Inter Bold"/>
                <a:sym typeface="Inter Bold"/>
              </a:rPr>
              <a:t>Expi</a:t>
            </a:r>
            <a:r>
              <a:rPr lang="en-US" b="true" sz="1900" strike="noStrike" u="none">
                <a:solidFill>
                  <a:srgbClr val="545454"/>
                </a:solidFill>
                <a:latin typeface="Inter Bold"/>
                <a:ea typeface="Inter Bold"/>
                <a:cs typeface="Inter Bold"/>
                <a:sym typeface="Inter Bold"/>
              </a:rPr>
              <a:t>ration date alerts:</a:t>
            </a:r>
          </a:p>
          <a:p>
            <a:pPr algn="l" marL="820422" indent="-273474" lvl="2">
              <a:lnSpc>
                <a:spcPts val="2850"/>
              </a:lnSpc>
              <a:buFont typeface="Arial"/>
              <a:buChar char="⚬"/>
            </a:pPr>
            <a:r>
              <a:rPr lang="en-US" sz="1900" strike="noStrike" u="none">
                <a:solidFill>
                  <a:srgbClr val="545454"/>
                </a:solidFill>
                <a:latin typeface="Inter"/>
                <a:ea typeface="Inter"/>
                <a:cs typeface="Inter"/>
                <a:sym typeface="Inter"/>
              </a:rPr>
              <a:t>Notify users when perishable items are nearing expiry</a:t>
            </a:r>
          </a:p>
          <a:p>
            <a:pPr algn="l" marL="820422" indent="-273474" lvl="2">
              <a:lnSpc>
                <a:spcPts val="2850"/>
              </a:lnSpc>
              <a:buFont typeface="Arial"/>
              <a:buChar char="⚬"/>
            </a:pPr>
            <a:r>
              <a:rPr lang="en-US" sz="1900" strike="noStrike" u="none">
                <a:solidFill>
                  <a:srgbClr val="545454"/>
                </a:solidFill>
                <a:latin typeface="Inter"/>
                <a:ea typeface="Inter"/>
                <a:cs typeface="Inter"/>
                <a:sym typeface="Inter"/>
              </a:rPr>
              <a:t>Help reduce food waste and improve planning</a:t>
            </a:r>
          </a:p>
        </p:txBody>
      </p:sp>
      <p:sp>
        <p:nvSpPr>
          <p:cNvPr name="TextBox 10" id="10"/>
          <p:cNvSpPr txBox="true"/>
          <p:nvPr/>
        </p:nvSpPr>
        <p:spPr>
          <a:xfrm rot="0">
            <a:off x="2537011" y="7515445"/>
            <a:ext cx="12102557" cy="2518410"/>
          </a:xfrm>
          <a:prstGeom prst="rect">
            <a:avLst/>
          </a:prstGeom>
        </p:spPr>
        <p:txBody>
          <a:bodyPr anchor="t" rtlCol="false" tIns="0" lIns="0" bIns="0" rIns="0">
            <a:spAutoFit/>
          </a:bodyPr>
          <a:lstStyle/>
          <a:p>
            <a:pPr algn="l" marL="410211" indent="-205106" lvl="1">
              <a:lnSpc>
                <a:spcPts val="2850"/>
              </a:lnSpc>
              <a:spcBef>
                <a:spcPct val="0"/>
              </a:spcBef>
              <a:buFont typeface="Arial"/>
              <a:buChar char="•"/>
            </a:pPr>
            <a:r>
              <a:rPr lang="en-US" b="true" sz="1900">
                <a:solidFill>
                  <a:srgbClr val="545454"/>
                </a:solidFill>
                <a:latin typeface="Inter Bold"/>
                <a:ea typeface="Inter Bold"/>
                <a:cs typeface="Inter Bold"/>
                <a:sym typeface="Inter Bold"/>
              </a:rPr>
              <a:t>B</a:t>
            </a:r>
            <a:r>
              <a:rPr lang="en-US" b="true" sz="1900" strike="noStrike" u="none">
                <a:solidFill>
                  <a:srgbClr val="545454"/>
                </a:solidFill>
                <a:latin typeface="Inter Bold"/>
                <a:ea typeface="Inter Bold"/>
                <a:cs typeface="Inter Bold"/>
                <a:sym typeface="Inter Bold"/>
              </a:rPr>
              <a:t>udget tracking:</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Users can log item prices</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Visualize and monitor grocery spending over time</a:t>
            </a:r>
          </a:p>
          <a:p>
            <a:pPr algn="l" marL="410211" indent="-205106" lvl="1">
              <a:lnSpc>
                <a:spcPts val="2850"/>
              </a:lnSpc>
              <a:spcBef>
                <a:spcPct val="0"/>
              </a:spcBef>
              <a:buFont typeface="Arial"/>
              <a:buChar char="•"/>
            </a:pPr>
            <a:r>
              <a:rPr lang="en-US" b="true" sz="1900" strike="noStrike" u="none">
                <a:solidFill>
                  <a:srgbClr val="545454"/>
                </a:solidFill>
                <a:latin typeface="Inter Bold"/>
                <a:ea typeface="Inter Bold"/>
                <a:cs typeface="Inter Bold"/>
                <a:sym typeface="Inter Bold"/>
              </a:rPr>
              <a:t>Multiple list support:</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Create and manage separate lists for different stores or occasions</a:t>
            </a:r>
          </a:p>
          <a:p>
            <a:pPr algn="l" marL="820422" indent="-273474" lvl="2">
              <a:lnSpc>
                <a:spcPts val="2850"/>
              </a:lnSpc>
              <a:spcBef>
                <a:spcPct val="0"/>
              </a:spcBef>
              <a:buFont typeface="Arial"/>
              <a:buChar char="⚬"/>
            </a:pPr>
            <a:r>
              <a:rPr lang="en-US" sz="1900" strike="noStrike" u="none">
                <a:solidFill>
                  <a:srgbClr val="545454"/>
                </a:solidFill>
                <a:latin typeface="Inter"/>
                <a:ea typeface="Inter"/>
                <a:cs typeface="Inter"/>
                <a:sym typeface="Inter"/>
              </a:rPr>
              <a:t>Improve organization and provide greater flexibility</a:t>
            </a:r>
          </a:p>
          <a:p>
            <a:pPr algn="l" marL="0" indent="0" lvl="0">
              <a:lnSpc>
                <a:spcPts val="2850"/>
              </a:lnSpc>
              <a:spcBef>
                <a:spcPct val="0"/>
              </a:spcBef>
            </a:pPr>
          </a:p>
        </p:txBody>
      </p:sp>
      <p:sp>
        <p:nvSpPr>
          <p:cNvPr name="TextBox 11" id="11"/>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
        <p:nvSpPr>
          <p:cNvPr name="TextBox 12" id="12"/>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37158" y="1090363"/>
            <a:ext cx="3622142" cy="8106274"/>
            <a:chOff x="0" y="0"/>
            <a:chExt cx="561165" cy="1255874"/>
          </a:xfrm>
        </p:grpSpPr>
        <p:sp>
          <p:nvSpPr>
            <p:cNvPr name="Freeform 3" id="3"/>
            <p:cNvSpPr/>
            <p:nvPr/>
          </p:nvSpPr>
          <p:spPr>
            <a:xfrm flipH="false" flipV="false" rot="0">
              <a:off x="0" y="0"/>
              <a:ext cx="561165" cy="1255874"/>
            </a:xfrm>
            <a:custGeom>
              <a:avLst/>
              <a:gdLst/>
              <a:ahLst/>
              <a:cxnLst/>
              <a:rect r="r" b="b" t="t" l="l"/>
              <a:pathLst>
                <a:path h="1255874" w="561165">
                  <a:moveTo>
                    <a:pt x="49160" y="0"/>
                  </a:moveTo>
                  <a:lnTo>
                    <a:pt x="512005" y="0"/>
                  </a:lnTo>
                  <a:cubicBezTo>
                    <a:pt x="539155" y="0"/>
                    <a:pt x="561165" y="22010"/>
                    <a:pt x="561165" y="49160"/>
                  </a:cubicBezTo>
                  <a:lnTo>
                    <a:pt x="561165" y="1206714"/>
                  </a:lnTo>
                  <a:cubicBezTo>
                    <a:pt x="561165" y="1219752"/>
                    <a:pt x="555985" y="1232256"/>
                    <a:pt x="546766" y="1241475"/>
                  </a:cubicBezTo>
                  <a:cubicBezTo>
                    <a:pt x="537547" y="1250695"/>
                    <a:pt x="525043" y="1255874"/>
                    <a:pt x="512005" y="1255874"/>
                  </a:cubicBezTo>
                  <a:lnTo>
                    <a:pt x="49160" y="1255874"/>
                  </a:lnTo>
                  <a:cubicBezTo>
                    <a:pt x="36122" y="1255874"/>
                    <a:pt x="23618" y="1250695"/>
                    <a:pt x="14399" y="1241475"/>
                  </a:cubicBezTo>
                  <a:cubicBezTo>
                    <a:pt x="5179" y="1232256"/>
                    <a:pt x="0" y="1219752"/>
                    <a:pt x="0" y="1206714"/>
                  </a:cubicBezTo>
                  <a:lnTo>
                    <a:pt x="0" y="49160"/>
                  </a:lnTo>
                  <a:cubicBezTo>
                    <a:pt x="0" y="36122"/>
                    <a:pt x="5179" y="23618"/>
                    <a:pt x="14399" y="14399"/>
                  </a:cubicBezTo>
                  <a:cubicBezTo>
                    <a:pt x="23618" y="5179"/>
                    <a:pt x="36122" y="0"/>
                    <a:pt x="49160" y="0"/>
                  </a:cubicBezTo>
                  <a:close/>
                </a:path>
              </a:pathLst>
            </a:custGeom>
            <a:blipFill>
              <a:blip r:embed="rId2"/>
              <a:stretch>
                <a:fillRect l="-118269" t="0" r="-118269" b="0"/>
              </a:stretch>
            </a:blipFill>
          </p:spPr>
        </p:sp>
      </p:grpSp>
      <p:sp>
        <p:nvSpPr>
          <p:cNvPr name="TextBox 4" id="4"/>
          <p:cNvSpPr txBox="true"/>
          <p:nvPr/>
        </p:nvSpPr>
        <p:spPr>
          <a:xfrm rot="0">
            <a:off x="1975504" y="864181"/>
            <a:ext cx="9053854" cy="1695450"/>
          </a:xfrm>
          <a:prstGeom prst="rect">
            <a:avLst/>
          </a:prstGeom>
        </p:spPr>
        <p:txBody>
          <a:bodyPr anchor="t" rtlCol="false" tIns="0" lIns="0" bIns="0" rIns="0">
            <a:spAutoFit/>
          </a:bodyPr>
          <a:lstStyle/>
          <a:p>
            <a:pPr algn="l" marL="0" indent="0" lvl="0">
              <a:lnSpc>
                <a:spcPts val="6600"/>
              </a:lnSpc>
              <a:spcBef>
                <a:spcPct val="0"/>
              </a:spcBef>
            </a:pPr>
            <a:r>
              <a:rPr lang="en-US" b="true" sz="6000">
                <a:solidFill>
                  <a:srgbClr val="000000"/>
                </a:solidFill>
                <a:latin typeface="Nourd Bold"/>
                <a:ea typeface="Nourd Bold"/>
                <a:cs typeface="Nourd Bold"/>
                <a:sym typeface="Nourd Bold"/>
              </a:rPr>
              <a:t>Design Approach &amp; Solution Architecture</a:t>
            </a:r>
          </a:p>
        </p:txBody>
      </p:sp>
      <p:sp>
        <p:nvSpPr>
          <p:cNvPr name="TextBox 5" id="5"/>
          <p:cNvSpPr txBox="true"/>
          <p:nvPr/>
        </p:nvSpPr>
        <p:spPr>
          <a:xfrm rot="0">
            <a:off x="1975504" y="2935403"/>
            <a:ext cx="4526927" cy="389255"/>
          </a:xfrm>
          <a:prstGeom prst="rect">
            <a:avLst/>
          </a:prstGeom>
        </p:spPr>
        <p:txBody>
          <a:bodyPr anchor="t" rtlCol="false" tIns="0" lIns="0" bIns="0" rIns="0">
            <a:spAutoFit/>
          </a:bodyPr>
          <a:lstStyle/>
          <a:p>
            <a:pPr algn="l" marL="0" indent="0" lvl="0">
              <a:lnSpc>
                <a:spcPts val="3220"/>
              </a:lnSpc>
              <a:spcBef>
                <a:spcPct val="0"/>
              </a:spcBef>
            </a:pPr>
            <a:r>
              <a:rPr lang="en-US" b="true" sz="2300">
                <a:solidFill>
                  <a:srgbClr val="000000"/>
                </a:solidFill>
                <a:latin typeface="Inter Bold"/>
                <a:ea typeface="Inter Bold"/>
                <a:cs typeface="Inter Bold"/>
                <a:sym typeface="Inter Bold"/>
              </a:rPr>
              <a:t>Phase 1: Core Functionality</a:t>
            </a:r>
          </a:p>
        </p:txBody>
      </p:sp>
      <p:sp>
        <p:nvSpPr>
          <p:cNvPr name="TextBox 6" id="6"/>
          <p:cNvSpPr txBox="true"/>
          <p:nvPr/>
        </p:nvSpPr>
        <p:spPr>
          <a:xfrm rot="0">
            <a:off x="1975504" y="3734233"/>
            <a:ext cx="10750537" cy="4562475"/>
          </a:xfrm>
          <a:prstGeom prst="rect">
            <a:avLst/>
          </a:prstGeom>
        </p:spPr>
        <p:txBody>
          <a:bodyPr anchor="t" rtlCol="false" tIns="0" lIns="0" bIns="0" rIns="0">
            <a:spAutoFit/>
          </a:bodyPr>
          <a:lstStyle/>
          <a:p>
            <a:pPr algn="l" marL="431801" indent="-215900" lvl="1">
              <a:lnSpc>
                <a:spcPts val="3000"/>
              </a:lnSpc>
              <a:spcBef>
                <a:spcPct val="0"/>
              </a:spcBef>
              <a:buFont typeface="Arial"/>
              <a:buChar char="•"/>
            </a:pPr>
            <a:r>
              <a:rPr lang="en-US" sz="2000">
                <a:solidFill>
                  <a:srgbClr val="545454"/>
                </a:solidFill>
                <a:latin typeface="Inter"/>
                <a:ea typeface="Inter"/>
                <a:cs typeface="Inter"/>
                <a:sym typeface="Inter"/>
              </a:rPr>
              <a:t>Adopted a modular, component-based architecture prioritizing </a:t>
            </a:r>
            <a:r>
              <a:rPr lang="en-US" sz="2000" strike="noStrike" u="none">
                <a:solidFill>
                  <a:srgbClr val="545454"/>
                </a:solidFill>
                <a:latin typeface="Inter"/>
                <a:ea typeface="Inter"/>
                <a:cs typeface="Inter"/>
                <a:sym typeface="Inter"/>
              </a:rPr>
              <a:t>user experience while maintaining robust data management</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Structured around core entities (GroceryList and GroceryItem) using SwiftUI's Environment pattern for state management</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Designed components with clear responsibilities—AddItemView handles comprehensive item creation with attributes like quantity tracking and price formatting</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Implemented a notification system that triggers alerts based on user-defined thresholds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Created flexible interfaces that adapt to individual shopping habits while maintaining intuitive navigation</a:t>
            </a:r>
          </a:p>
          <a:p>
            <a:pPr algn="l" marL="0" indent="0" lvl="0">
              <a:lnSpc>
                <a:spcPts val="3000"/>
              </a:lnSpc>
              <a:spcBef>
                <a:spcPct val="0"/>
              </a:spcBef>
            </a:pPr>
          </a:p>
        </p:txBody>
      </p:sp>
      <p:sp>
        <p:nvSpPr>
          <p:cNvPr name="TextBox 7" id="7"/>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04</a:t>
            </a:r>
          </a:p>
        </p:txBody>
      </p:sp>
      <p:sp>
        <p:nvSpPr>
          <p:cNvPr name="TextBox 8" id="8"/>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1456" y="550736"/>
            <a:ext cx="2623185" cy="9185528"/>
            <a:chOff x="0" y="0"/>
            <a:chExt cx="523863" cy="1834395"/>
          </a:xfrm>
        </p:grpSpPr>
        <p:sp>
          <p:nvSpPr>
            <p:cNvPr name="Freeform 3" id="3"/>
            <p:cNvSpPr/>
            <p:nvPr/>
          </p:nvSpPr>
          <p:spPr>
            <a:xfrm flipH="false" flipV="false" rot="0">
              <a:off x="0" y="0"/>
              <a:ext cx="523863" cy="1834395"/>
            </a:xfrm>
            <a:custGeom>
              <a:avLst/>
              <a:gdLst/>
              <a:ahLst/>
              <a:cxnLst/>
              <a:rect r="r" b="b" t="t" l="l"/>
              <a:pathLst>
                <a:path h="1834395" w="523863">
                  <a:moveTo>
                    <a:pt x="67881" y="0"/>
                  </a:moveTo>
                  <a:lnTo>
                    <a:pt x="455982" y="0"/>
                  </a:lnTo>
                  <a:cubicBezTo>
                    <a:pt x="473985" y="0"/>
                    <a:pt x="491251" y="7152"/>
                    <a:pt x="503981" y="19882"/>
                  </a:cubicBezTo>
                  <a:cubicBezTo>
                    <a:pt x="516711" y="32612"/>
                    <a:pt x="523863" y="49878"/>
                    <a:pt x="523863" y="67881"/>
                  </a:cubicBezTo>
                  <a:lnTo>
                    <a:pt x="523863" y="1766514"/>
                  </a:lnTo>
                  <a:cubicBezTo>
                    <a:pt x="523863" y="1804004"/>
                    <a:pt x="493472" y="1834395"/>
                    <a:pt x="455982" y="1834395"/>
                  </a:cubicBezTo>
                  <a:lnTo>
                    <a:pt x="67881" y="1834395"/>
                  </a:lnTo>
                  <a:cubicBezTo>
                    <a:pt x="30391" y="1834395"/>
                    <a:pt x="0" y="1804004"/>
                    <a:pt x="0" y="1766514"/>
                  </a:cubicBezTo>
                  <a:lnTo>
                    <a:pt x="0" y="67881"/>
                  </a:lnTo>
                  <a:cubicBezTo>
                    <a:pt x="0" y="30391"/>
                    <a:pt x="30391" y="0"/>
                    <a:pt x="67881" y="0"/>
                  </a:cubicBezTo>
                  <a:close/>
                </a:path>
              </a:pathLst>
            </a:custGeom>
            <a:blipFill>
              <a:blip r:embed="rId2"/>
              <a:stretch>
                <a:fillRect l="-212789" t="0" r="-212789" b="0"/>
              </a:stretch>
            </a:blipFill>
          </p:spPr>
        </p:sp>
      </p:grpSp>
      <p:sp>
        <p:nvSpPr>
          <p:cNvPr name="TextBox 4" id="4"/>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05</a:t>
            </a:r>
          </a:p>
        </p:txBody>
      </p:sp>
      <p:sp>
        <p:nvSpPr>
          <p:cNvPr name="TextBox 5" id="5"/>
          <p:cNvSpPr txBox="true"/>
          <p:nvPr/>
        </p:nvSpPr>
        <p:spPr>
          <a:xfrm rot="0">
            <a:off x="1975504" y="864181"/>
            <a:ext cx="9053854" cy="1695450"/>
          </a:xfrm>
          <a:prstGeom prst="rect">
            <a:avLst/>
          </a:prstGeom>
        </p:spPr>
        <p:txBody>
          <a:bodyPr anchor="t" rtlCol="false" tIns="0" lIns="0" bIns="0" rIns="0">
            <a:spAutoFit/>
          </a:bodyPr>
          <a:lstStyle/>
          <a:p>
            <a:pPr algn="l" marL="0" indent="0" lvl="0">
              <a:lnSpc>
                <a:spcPts val="6600"/>
              </a:lnSpc>
              <a:spcBef>
                <a:spcPct val="0"/>
              </a:spcBef>
            </a:pPr>
            <a:r>
              <a:rPr lang="en-US" b="true" sz="6000">
                <a:solidFill>
                  <a:srgbClr val="000000"/>
                </a:solidFill>
                <a:latin typeface="Nourd Bold"/>
                <a:ea typeface="Nourd Bold"/>
                <a:cs typeface="Nourd Bold"/>
                <a:sym typeface="Nourd Bold"/>
              </a:rPr>
              <a:t>Design Approach &amp; Solution Architecture</a:t>
            </a:r>
          </a:p>
        </p:txBody>
      </p:sp>
      <p:sp>
        <p:nvSpPr>
          <p:cNvPr name="TextBox 6" id="6"/>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
        <p:nvSpPr>
          <p:cNvPr name="TextBox 7" id="7"/>
          <p:cNvSpPr txBox="true"/>
          <p:nvPr/>
        </p:nvSpPr>
        <p:spPr>
          <a:xfrm rot="0">
            <a:off x="1975504" y="2763953"/>
            <a:ext cx="4526927" cy="389255"/>
          </a:xfrm>
          <a:prstGeom prst="rect">
            <a:avLst/>
          </a:prstGeom>
        </p:spPr>
        <p:txBody>
          <a:bodyPr anchor="t" rtlCol="false" tIns="0" lIns="0" bIns="0" rIns="0">
            <a:spAutoFit/>
          </a:bodyPr>
          <a:lstStyle/>
          <a:p>
            <a:pPr algn="l" marL="0" indent="0" lvl="0">
              <a:lnSpc>
                <a:spcPts val="3220"/>
              </a:lnSpc>
              <a:spcBef>
                <a:spcPct val="0"/>
              </a:spcBef>
            </a:pPr>
            <a:r>
              <a:rPr lang="en-US" b="true" sz="2300">
                <a:solidFill>
                  <a:srgbClr val="000000"/>
                </a:solidFill>
                <a:latin typeface="Inter Bold"/>
                <a:ea typeface="Inter Bold"/>
                <a:cs typeface="Inter Bold"/>
                <a:sym typeface="Inter Bold"/>
              </a:rPr>
              <a:t>Phase 2: Tracking Features</a:t>
            </a:r>
          </a:p>
        </p:txBody>
      </p:sp>
      <p:sp>
        <p:nvSpPr>
          <p:cNvPr name="TextBox 8" id="8"/>
          <p:cNvSpPr txBox="true"/>
          <p:nvPr/>
        </p:nvSpPr>
        <p:spPr>
          <a:xfrm rot="0">
            <a:off x="1975504" y="3534208"/>
            <a:ext cx="10750537" cy="6467475"/>
          </a:xfrm>
          <a:prstGeom prst="rect">
            <a:avLst/>
          </a:prstGeom>
        </p:spPr>
        <p:txBody>
          <a:bodyPr anchor="t" rtlCol="false" tIns="0" lIns="0" bIns="0" rIns="0">
            <a:spAutoFit/>
          </a:bodyPr>
          <a:lstStyle/>
          <a:p>
            <a:pPr algn="l">
              <a:lnSpc>
                <a:spcPts val="3000"/>
              </a:lnSpc>
            </a:pPr>
            <a:r>
              <a:rPr lang="en-US" sz="2000" b="true">
                <a:solidFill>
                  <a:srgbClr val="545454"/>
                </a:solidFill>
                <a:latin typeface="Inter Bold"/>
                <a:ea typeface="Inter Bold"/>
                <a:cs typeface="Inter Bold"/>
                <a:sym typeface="Inter Bold"/>
              </a:rPr>
              <a:t>Expiration Date Alerts:</a:t>
            </a:r>
          </a:p>
          <a:p>
            <a:pPr algn="l" marL="431801" indent="-215900" lvl="1">
              <a:lnSpc>
                <a:spcPts val="3000"/>
              </a:lnSpc>
              <a:spcBef>
                <a:spcPct val="0"/>
              </a:spcBef>
              <a:buFont typeface="Arial"/>
              <a:buChar char="•"/>
            </a:pPr>
            <a:r>
              <a:rPr lang="en-US" sz="2000">
                <a:solidFill>
                  <a:srgbClr val="545454"/>
                </a:solidFill>
                <a:latin typeface="Inter"/>
                <a:ea typeface="Inter"/>
                <a:cs typeface="Inter"/>
                <a:sym typeface="Inter"/>
              </a:rPr>
              <a:t>Notifies users when food items are about to</a:t>
            </a:r>
            <a:r>
              <a:rPr lang="en-US" sz="2000" strike="noStrike" u="none">
                <a:solidFill>
                  <a:srgbClr val="545454"/>
                </a:solidFill>
                <a:latin typeface="Inter"/>
                <a:ea typeface="Inter"/>
                <a:cs typeface="Inter"/>
                <a:sym typeface="Inter"/>
              </a:rPr>
              <a:t> expire</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Customizable notification timing before expiration date</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Helps </a:t>
            </a:r>
            <a:r>
              <a:rPr lang="en-US" sz="2000" strike="noStrike" u="none">
                <a:solidFill>
                  <a:srgbClr val="545454"/>
                </a:solidFill>
                <a:latin typeface="Inter"/>
                <a:ea typeface="Inter"/>
                <a:cs typeface="Inter"/>
                <a:sym typeface="Inter"/>
              </a:rPr>
              <a:t>reduce household food waste</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Simple calendar interface with date picker for users to set expiry dates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Integrated with device notification system for timely alerts</a:t>
            </a:r>
          </a:p>
          <a:p>
            <a:pPr algn="l">
              <a:lnSpc>
                <a:spcPts val="3000"/>
              </a:lnSpc>
              <a:spcBef>
                <a:spcPct val="0"/>
              </a:spcBef>
            </a:pPr>
          </a:p>
          <a:p>
            <a:pPr algn="l">
              <a:lnSpc>
                <a:spcPts val="3000"/>
              </a:lnSpc>
              <a:spcBef>
                <a:spcPct val="0"/>
              </a:spcBef>
            </a:pPr>
            <a:r>
              <a:rPr lang="en-US" b="true" sz="2000" strike="noStrike" u="none">
                <a:solidFill>
                  <a:srgbClr val="545454"/>
                </a:solidFill>
                <a:latin typeface="Inter Bold"/>
                <a:ea typeface="Inter Bold"/>
                <a:cs typeface="Inter Bold"/>
                <a:sym typeface="Inter Bold"/>
              </a:rPr>
              <a:t>Batch Update View:</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Allows users to update multiple grocery items at once</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Features quick availability toggling with visual indicators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Includes quantity adjustment controls for efficient inventory management</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Provides "Toggle All" function to mark all items available/unavailable</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Shows item count for better inventory awareness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So</a:t>
            </a:r>
            <a:r>
              <a:rPr lang="en-US" sz="2000" strike="noStrike" u="none">
                <a:solidFill>
                  <a:srgbClr val="545454"/>
                </a:solidFill>
                <a:latin typeface="Inter"/>
                <a:ea typeface="Inter"/>
                <a:cs typeface="Inter"/>
                <a:sym typeface="Inter"/>
              </a:rPr>
              <a:t>rts items alphabetically for easy navigation</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Save changes to Core Data with single action</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Clean, organized interface with intuitive controls</a:t>
            </a:r>
          </a:p>
          <a:p>
            <a:pPr algn="l" marL="0" indent="0" lvl="0">
              <a:lnSpc>
                <a:spcPts val="30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1456" y="550736"/>
            <a:ext cx="2623185" cy="9185528"/>
            <a:chOff x="0" y="0"/>
            <a:chExt cx="523863" cy="1834395"/>
          </a:xfrm>
        </p:grpSpPr>
        <p:sp>
          <p:nvSpPr>
            <p:cNvPr name="Freeform 3" id="3"/>
            <p:cNvSpPr/>
            <p:nvPr/>
          </p:nvSpPr>
          <p:spPr>
            <a:xfrm flipH="false" flipV="false" rot="0">
              <a:off x="0" y="0"/>
              <a:ext cx="523863" cy="1834395"/>
            </a:xfrm>
            <a:custGeom>
              <a:avLst/>
              <a:gdLst/>
              <a:ahLst/>
              <a:cxnLst/>
              <a:rect r="r" b="b" t="t" l="l"/>
              <a:pathLst>
                <a:path h="1834395" w="523863">
                  <a:moveTo>
                    <a:pt x="67881" y="0"/>
                  </a:moveTo>
                  <a:lnTo>
                    <a:pt x="455982" y="0"/>
                  </a:lnTo>
                  <a:cubicBezTo>
                    <a:pt x="473985" y="0"/>
                    <a:pt x="491251" y="7152"/>
                    <a:pt x="503981" y="19882"/>
                  </a:cubicBezTo>
                  <a:cubicBezTo>
                    <a:pt x="516711" y="32612"/>
                    <a:pt x="523863" y="49878"/>
                    <a:pt x="523863" y="67881"/>
                  </a:cubicBezTo>
                  <a:lnTo>
                    <a:pt x="523863" y="1766514"/>
                  </a:lnTo>
                  <a:cubicBezTo>
                    <a:pt x="523863" y="1804004"/>
                    <a:pt x="493472" y="1834395"/>
                    <a:pt x="455982" y="1834395"/>
                  </a:cubicBezTo>
                  <a:lnTo>
                    <a:pt x="67881" y="1834395"/>
                  </a:lnTo>
                  <a:cubicBezTo>
                    <a:pt x="30391" y="1834395"/>
                    <a:pt x="0" y="1804004"/>
                    <a:pt x="0" y="1766514"/>
                  </a:cubicBezTo>
                  <a:lnTo>
                    <a:pt x="0" y="67881"/>
                  </a:lnTo>
                  <a:cubicBezTo>
                    <a:pt x="0" y="30391"/>
                    <a:pt x="30391" y="0"/>
                    <a:pt x="67881" y="0"/>
                  </a:cubicBezTo>
                  <a:close/>
                </a:path>
              </a:pathLst>
            </a:custGeom>
            <a:blipFill>
              <a:blip r:embed="rId2"/>
              <a:stretch>
                <a:fillRect l="-212789" t="0" r="-212789" b="0"/>
              </a:stretch>
            </a:blipFill>
          </p:spPr>
        </p:sp>
      </p:grpSp>
      <p:sp>
        <p:nvSpPr>
          <p:cNvPr name="TextBox 4" id="4"/>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06</a:t>
            </a:r>
          </a:p>
        </p:txBody>
      </p:sp>
      <p:sp>
        <p:nvSpPr>
          <p:cNvPr name="TextBox 5" id="5"/>
          <p:cNvSpPr txBox="true"/>
          <p:nvPr/>
        </p:nvSpPr>
        <p:spPr>
          <a:xfrm rot="0">
            <a:off x="1975504" y="197431"/>
            <a:ext cx="9053854" cy="1695450"/>
          </a:xfrm>
          <a:prstGeom prst="rect">
            <a:avLst/>
          </a:prstGeom>
        </p:spPr>
        <p:txBody>
          <a:bodyPr anchor="t" rtlCol="false" tIns="0" lIns="0" bIns="0" rIns="0">
            <a:spAutoFit/>
          </a:bodyPr>
          <a:lstStyle/>
          <a:p>
            <a:pPr algn="l" marL="0" indent="0" lvl="0">
              <a:lnSpc>
                <a:spcPts val="6600"/>
              </a:lnSpc>
              <a:spcBef>
                <a:spcPct val="0"/>
              </a:spcBef>
            </a:pPr>
            <a:r>
              <a:rPr lang="en-US" b="true" sz="6000">
                <a:solidFill>
                  <a:srgbClr val="000000"/>
                </a:solidFill>
                <a:latin typeface="Nourd Bold"/>
                <a:ea typeface="Nourd Bold"/>
                <a:cs typeface="Nourd Bold"/>
                <a:sym typeface="Nourd Bold"/>
              </a:rPr>
              <a:t>Design Approach &amp; Solution Architecture</a:t>
            </a:r>
          </a:p>
        </p:txBody>
      </p:sp>
      <p:sp>
        <p:nvSpPr>
          <p:cNvPr name="TextBox 6" id="6"/>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
        <p:nvSpPr>
          <p:cNvPr name="TextBox 7" id="7"/>
          <p:cNvSpPr txBox="true"/>
          <p:nvPr/>
        </p:nvSpPr>
        <p:spPr>
          <a:xfrm rot="0">
            <a:off x="1975504" y="2097203"/>
            <a:ext cx="5728868" cy="389255"/>
          </a:xfrm>
          <a:prstGeom prst="rect">
            <a:avLst/>
          </a:prstGeom>
        </p:spPr>
        <p:txBody>
          <a:bodyPr anchor="t" rtlCol="false" tIns="0" lIns="0" bIns="0" rIns="0">
            <a:spAutoFit/>
          </a:bodyPr>
          <a:lstStyle/>
          <a:p>
            <a:pPr algn="l" marL="0" indent="0" lvl="0">
              <a:lnSpc>
                <a:spcPts val="3220"/>
              </a:lnSpc>
              <a:spcBef>
                <a:spcPct val="0"/>
              </a:spcBef>
            </a:pPr>
            <a:r>
              <a:rPr lang="en-US" b="true" sz="2300">
                <a:solidFill>
                  <a:srgbClr val="000000"/>
                </a:solidFill>
                <a:latin typeface="Inter Bold"/>
                <a:ea typeface="Inter Bold"/>
                <a:cs typeface="Inter Bold"/>
                <a:sym typeface="Inter Bold"/>
              </a:rPr>
              <a:t>Phase 3: Budget and List Management</a:t>
            </a:r>
          </a:p>
        </p:txBody>
      </p:sp>
      <p:sp>
        <p:nvSpPr>
          <p:cNvPr name="TextBox 8" id="8"/>
          <p:cNvSpPr txBox="true"/>
          <p:nvPr/>
        </p:nvSpPr>
        <p:spPr>
          <a:xfrm rot="0">
            <a:off x="1975504" y="2867458"/>
            <a:ext cx="12618169" cy="7229475"/>
          </a:xfrm>
          <a:prstGeom prst="rect">
            <a:avLst/>
          </a:prstGeom>
        </p:spPr>
        <p:txBody>
          <a:bodyPr anchor="t" rtlCol="false" tIns="0" lIns="0" bIns="0" rIns="0">
            <a:spAutoFit/>
          </a:bodyPr>
          <a:lstStyle/>
          <a:p>
            <a:pPr algn="l">
              <a:lnSpc>
                <a:spcPts val="3000"/>
              </a:lnSpc>
            </a:pPr>
            <a:r>
              <a:rPr lang="en-US" sz="2000" b="true">
                <a:solidFill>
                  <a:srgbClr val="545454"/>
                </a:solidFill>
                <a:latin typeface="Inter Bold"/>
                <a:ea typeface="Inter Bold"/>
                <a:cs typeface="Inter Bold"/>
                <a:sym typeface="Inter Bold"/>
              </a:rPr>
              <a:t>Budget Tracking:</a:t>
            </a:r>
          </a:p>
          <a:p>
            <a:pPr algn="l" marL="431801" indent="-215900" lvl="1">
              <a:lnSpc>
                <a:spcPts val="3000"/>
              </a:lnSpc>
              <a:buFont typeface="Arial"/>
              <a:buChar char="•"/>
            </a:pPr>
            <a:r>
              <a:rPr lang="en-US" sz="2000">
                <a:solidFill>
                  <a:srgbClr val="545454"/>
                </a:solidFill>
                <a:latin typeface="Inter"/>
                <a:ea typeface="Inter"/>
                <a:cs typeface="Inter"/>
                <a:sym typeface="Inter"/>
              </a:rPr>
              <a:t>Track spending with intuitive visual pie charts showing spending distribution</a:t>
            </a:r>
          </a:p>
          <a:p>
            <a:pPr algn="l" marL="431801" indent="-215900" lvl="1">
              <a:lnSpc>
                <a:spcPts val="3000"/>
              </a:lnSpc>
              <a:spcBef>
                <a:spcPct val="0"/>
              </a:spcBef>
              <a:buFont typeface="Arial"/>
              <a:buChar char="•"/>
            </a:pPr>
            <a:r>
              <a:rPr lang="en-US" sz="2000">
                <a:solidFill>
                  <a:srgbClr val="545454"/>
                </a:solidFill>
                <a:latin typeface="Inter"/>
                <a:ea typeface="Inter"/>
                <a:cs typeface="Inter"/>
                <a:sym typeface="Inter"/>
              </a:rPr>
              <a:t>Monitor grocery</a:t>
            </a:r>
            <a:r>
              <a:rPr lang="en-US" sz="2000" strike="noStrike" u="none">
                <a:solidFill>
                  <a:srgbClr val="545454"/>
                </a:solidFill>
                <a:latin typeface="Inter"/>
                <a:ea typeface="Inter"/>
                <a:cs typeface="Inter"/>
                <a:sym typeface="Inter"/>
              </a:rPr>
              <a:t> expenses across customizable date ranges.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View detailed spending breakdowns categorized by groc</a:t>
            </a:r>
            <a:r>
              <a:rPr lang="en-US" sz="2000" strike="noStrike" u="none">
                <a:solidFill>
                  <a:srgbClr val="545454"/>
                </a:solidFill>
                <a:latin typeface="Inter"/>
                <a:ea typeface="Inter"/>
                <a:cs typeface="Inter"/>
                <a:sym typeface="Inter"/>
              </a:rPr>
              <a:t>ery list nam</a:t>
            </a:r>
            <a:r>
              <a:rPr lang="en-US" sz="2000" strike="noStrike" u="none">
                <a:solidFill>
                  <a:srgbClr val="545454"/>
                </a:solidFill>
                <a:latin typeface="Inter"/>
                <a:ea typeface="Inter"/>
                <a:cs typeface="Inter"/>
                <a:sym typeface="Inter"/>
              </a:rPr>
              <a:t>es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Use the real-time refresh button to ensure you're seeing the latest budget data</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Identify spending patterns with color-coded categories for quick visual analysis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Compare spending across different time periods to improve budget management</a:t>
            </a:r>
          </a:p>
          <a:p>
            <a:pPr algn="l">
              <a:lnSpc>
                <a:spcPts val="3000"/>
              </a:lnSpc>
              <a:spcBef>
                <a:spcPct val="0"/>
              </a:spcBef>
            </a:pPr>
          </a:p>
          <a:p>
            <a:pPr algn="l" marL="0" indent="0" lvl="0">
              <a:lnSpc>
                <a:spcPts val="3000"/>
              </a:lnSpc>
              <a:spcBef>
                <a:spcPct val="0"/>
              </a:spcBef>
            </a:pPr>
            <a:r>
              <a:rPr lang="en-US" b="true" sz="2000" strike="noStrike" u="none">
                <a:solidFill>
                  <a:srgbClr val="545454"/>
                </a:solidFill>
                <a:latin typeface="Inter Bold"/>
                <a:ea typeface="Inter Bold"/>
                <a:cs typeface="Inter Bold"/>
                <a:sym typeface="Inter Bold"/>
              </a:rPr>
              <a:t>Mu</a:t>
            </a:r>
            <a:r>
              <a:rPr lang="en-US" b="true" sz="2000" strike="noStrike" u="none">
                <a:solidFill>
                  <a:srgbClr val="545454"/>
                </a:solidFill>
                <a:latin typeface="Inter Bold"/>
                <a:ea typeface="Inter Bold"/>
                <a:cs typeface="Inter Bold"/>
                <a:sym typeface="Inter Bold"/>
              </a:rPr>
              <a:t>ltiple List Management:</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Create and organize separate grocery lists for different stores, purposes, or household members</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Navigate lists easily with smart date-based grouping (Today, Previous 7 Days, Previous 30 Days, Older)</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Find specific lists instantly with the built-in search functionality</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View essential list information at a glance including item counts and total spending</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Update multiple items simultaneously with the efficient batch update system</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Toggle</a:t>
            </a:r>
            <a:r>
              <a:rPr lang="en-US" sz="2000" strike="noStrike" u="none">
                <a:solidFill>
                  <a:srgbClr val="545454"/>
                </a:solidFill>
                <a:latin typeface="Inter"/>
                <a:ea typeface="Inter"/>
                <a:cs typeface="Inter"/>
                <a:sym typeface="Inter"/>
              </a:rPr>
              <a:t> item availability with a single tap in batch view</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Sort lists chronologically to track your shopping history</a:t>
            </a:r>
          </a:p>
          <a:p>
            <a:pPr algn="l" marL="431801" indent="-215900" lvl="1">
              <a:lnSpc>
                <a:spcPts val="3000"/>
              </a:lnSpc>
              <a:spcBef>
                <a:spcPct val="0"/>
              </a:spcBef>
              <a:buFont typeface="Arial"/>
              <a:buChar char="•"/>
            </a:pPr>
            <a:r>
              <a:rPr lang="en-US" sz="2000" strike="noStrike" u="none">
                <a:solidFill>
                  <a:srgbClr val="545454"/>
                </a:solidFill>
                <a:latin typeface="Inter"/>
                <a:ea typeface="Inter"/>
                <a:cs typeface="Inter"/>
                <a:sym typeface="Inter"/>
              </a:rPr>
              <a:t>Adjust it</a:t>
            </a:r>
            <a:r>
              <a:rPr lang="en-US" sz="2000" strike="noStrike" u="none">
                <a:solidFill>
                  <a:srgbClr val="545454"/>
                </a:solidFill>
                <a:latin typeface="Inter"/>
                <a:ea typeface="Inter"/>
                <a:cs typeface="Inter"/>
                <a:sym typeface="Inter"/>
              </a:rPr>
              <a:t>em quantities directly from the batch update screen</a:t>
            </a:r>
          </a:p>
          <a:p>
            <a:pPr algn="l" marL="0" indent="0" lvl="0">
              <a:lnSpc>
                <a:spcPts val="30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6170" y="3304835"/>
            <a:ext cx="2368837" cy="4687151"/>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2" t="0" r="-112"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a:grpSpLocks noChangeAspect="true"/>
          </p:cNvGrpSpPr>
          <p:nvPr/>
        </p:nvGrpSpPr>
        <p:grpSpPr>
          <a:xfrm rot="0">
            <a:off x="4392642" y="3304835"/>
            <a:ext cx="2387049" cy="472318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 t="0" r="-112"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a:grpSpLocks noChangeAspect="true"/>
          </p:cNvGrpSpPr>
          <p:nvPr/>
        </p:nvGrpSpPr>
        <p:grpSpPr>
          <a:xfrm rot="0">
            <a:off x="7028179" y="3304835"/>
            <a:ext cx="2387049" cy="4723186"/>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 t="0" r="-112"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2" id="32"/>
          <p:cNvGrpSpPr>
            <a:grpSpLocks noChangeAspect="true"/>
          </p:cNvGrpSpPr>
          <p:nvPr/>
        </p:nvGrpSpPr>
        <p:grpSpPr>
          <a:xfrm rot="0">
            <a:off x="9681928" y="3304835"/>
            <a:ext cx="2369773" cy="4689003"/>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 t="0" r="-112"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2" id="42"/>
          <p:cNvGrpSpPr>
            <a:grpSpLocks noChangeAspect="true"/>
          </p:cNvGrpSpPr>
          <p:nvPr/>
        </p:nvGrpSpPr>
        <p:grpSpPr>
          <a:xfrm rot="0">
            <a:off x="12286663" y="3304835"/>
            <a:ext cx="2368837" cy="4687151"/>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12" t="0" r="-112"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52" id="52"/>
          <p:cNvGrpSpPr>
            <a:grpSpLocks noChangeAspect="true"/>
          </p:cNvGrpSpPr>
          <p:nvPr/>
        </p:nvGrpSpPr>
        <p:grpSpPr>
          <a:xfrm rot="0">
            <a:off x="14872251" y="3304835"/>
            <a:ext cx="2387049" cy="4723186"/>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 t="0" r="-112"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62" id="62"/>
          <p:cNvSpPr txBox="true"/>
          <p:nvPr/>
        </p:nvSpPr>
        <p:spPr>
          <a:xfrm rot="0">
            <a:off x="1723149" y="860148"/>
            <a:ext cx="3853912" cy="857250"/>
          </a:xfrm>
          <a:prstGeom prst="rect">
            <a:avLst/>
          </a:prstGeom>
        </p:spPr>
        <p:txBody>
          <a:bodyPr anchor="t" rtlCol="false" tIns="0" lIns="0" bIns="0" rIns="0">
            <a:spAutoFit/>
          </a:bodyPr>
          <a:lstStyle/>
          <a:p>
            <a:pPr algn="l">
              <a:lnSpc>
                <a:spcPts val="6600"/>
              </a:lnSpc>
            </a:pPr>
            <a:r>
              <a:rPr lang="en-US" sz="6000" b="true">
                <a:solidFill>
                  <a:srgbClr val="000000"/>
                </a:solidFill>
                <a:latin typeface="Nourd Bold"/>
                <a:ea typeface="Nourd Bold"/>
                <a:cs typeface="Nourd Bold"/>
                <a:sym typeface="Nourd Bold"/>
              </a:rPr>
              <a:t>Flow</a:t>
            </a:r>
          </a:p>
        </p:txBody>
      </p:sp>
      <p:sp>
        <p:nvSpPr>
          <p:cNvPr name="TextBox 63" id="63"/>
          <p:cNvSpPr txBox="true"/>
          <p:nvPr/>
        </p:nvSpPr>
        <p:spPr>
          <a:xfrm rot="0">
            <a:off x="1723149" y="427164"/>
            <a:ext cx="3853912" cy="3587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545454"/>
                </a:solidFill>
                <a:latin typeface="Quattrocento"/>
                <a:ea typeface="Quattrocento"/>
                <a:cs typeface="Quattrocento"/>
                <a:sym typeface="Quattrocento"/>
              </a:rPr>
              <a:t>Product Demo</a:t>
            </a:r>
          </a:p>
        </p:txBody>
      </p:sp>
      <p:sp>
        <p:nvSpPr>
          <p:cNvPr name="TextBox 64" id="64"/>
          <p:cNvSpPr txBox="true"/>
          <p:nvPr/>
        </p:nvSpPr>
        <p:spPr>
          <a:xfrm rot="0">
            <a:off x="1785558" y="2663164"/>
            <a:ext cx="2340384" cy="250189"/>
          </a:xfrm>
          <a:prstGeom prst="rect">
            <a:avLst/>
          </a:prstGeom>
        </p:spPr>
        <p:txBody>
          <a:bodyPr anchor="t" rtlCol="false" tIns="0" lIns="0" bIns="0" rIns="0">
            <a:spAutoFit/>
          </a:bodyPr>
          <a:lstStyle/>
          <a:p>
            <a:pPr algn="l" marL="302265" indent="-151133" lvl="1">
              <a:lnSpc>
                <a:spcPts val="1960"/>
              </a:lnSpc>
              <a:spcBef>
                <a:spcPct val="0"/>
              </a:spcBef>
              <a:buAutoNum type="arabicPeriod" startAt="1"/>
            </a:pPr>
            <a:r>
              <a:rPr lang="en-US" sz="1400">
                <a:solidFill>
                  <a:srgbClr val="545454"/>
                </a:solidFill>
                <a:latin typeface="Quattrocento"/>
                <a:ea typeface="Quattrocento"/>
                <a:cs typeface="Quattrocento"/>
                <a:sym typeface="Quattrocento"/>
              </a:rPr>
              <a:t>Click on Add Sign</a:t>
            </a:r>
          </a:p>
        </p:txBody>
      </p:sp>
      <p:sp>
        <p:nvSpPr>
          <p:cNvPr name="TextBox 65" id="65"/>
          <p:cNvSpPr txBox="true"/>
          <p:nvPr/>
        </p:nvSpPr>
        <p:spPr>
          <a:xfrm rot="0">
            <a:off x="4626858" y="2663164"/>
            <a:ext cx="1900405" cy="250189"/>
          </a:xfrm>
          <a:prstGeom prst="rect">
            <a:avLst/>
          </a:prstGeom>
        </p:spPr>
        <p:txBody>
          <a:bodyPr anchor="t" rtlCol="false" tIns="0" lIns="0" bIns="0" rIns="0">
            <a:spAutoFit/>
          </a:bodyPr>
          <a:lstStyle/>
          <a:p>
            <a:pPr algn="ctr">
              <a:lnSpc>
                <a:spcPts val="1960"/>
              </a:lnSpc>
              <a:spcBef>
                <a:spcPct val="0"/>
              </a:spcBef>
            </a:pPr>
            <a:r>
              <a:rPr lang="en-US" sz="1400">
                <a:solidFill>
                  <a:srgbClr val="545454"/>
                </a:solidFill>
                <a:latin typeface="Quattrocento"/>
                <a:ea typeface="Quattrocento"/>
                <a:cs typeface="Quattrocento"/>
                <a:sym typeface="Quattrocento"/>
              </a:rPr>
              <a:t>2.Write List Name </a:t>
            </a:r>
          </a:p>
        </p:txBody>
      </p:sp>
      <p:sp>
        <p:nvSpPr>
          <p:cNvPr name="TextBox 66" id="66"/>
          <p:cNvSpPr txBox="true"/>
          <p:nvPr/>
        </p:nvSpPr>
        <p:spPr>
          <a:xfrm rot="0">
            <a:off x="9916612" y="2663164"/>
            <a:ext cx="1900405" cy="250189"/>
          </a:xfrm>
          <a:prstGeom prst="rect">
            <a:avLst/>
          </a:prstGeom>
        </p:spPr>
        <p:txBody>
          <a:bodyPr anchor="t" rtlCol="false" tIns="0" lIns="0" bIns="0" rIns="0">
            <a:spAutoFit/>
          </a:bodyPr>
          <a:lstStyle/>
          <a:p>
            <a:pPr algn="ctr">
              <a:lnSpc>
                <a:spcPts val="1960"/>
              </a:lnSpc>
              <a:spcBef>
                <a:spcPct val="0"/>
              </a:spcBef>
            </a:pPr>
            <a:r>
              <a:rPr lang="en-US" sz="1400">
                <a:solidFill>
                  <a:srgbClr val="545454"/>
                </a:solidFill>
                <a:latin typeface="Quattrocento"/>
                <a:ea typeface="Quattrocento"/>
                <a:cs typeface="Quattrocento"/>
                <a:sym typeface="Quattrocento"/>
              </a:rPr>
              <a:t>4. Click on Add Sign</a:t>
            </a:r>
          </a:p>
        </p:txBody>
      </p:sp>
      <p:sp>
        <p:nvSpPr>
          <p:cNvPr name="TextBox 67" id="67"/>
          <p:cNvSpPr txBox="true"/>
          <p:nvPr/>
        </p:nvSpPr>
        <p:spPr>
          <a:xfrm rot="0">
            <a:off x="12559967" y="2684754"/>
            <a:ext cx="1900405" cy="497839"/>
          </a:xfrm>
          <a:prstGeom prst="rect">
            <a:avLst/>
          </a:prstGeom>
        </p:spPr>
        <p:txBody>
          <a:bodyPr anchor="t" rtlCol="false" tIns="0" lIns="0" bIns="0" rIns="0">
            <a:spAutoFit/>
          </a:bodyPr>
          <a:lstStyle/>
          <a:p>
            <a:pPr algn="ctr">
              <a:lnSpc>
                <a:spcPts val="1960"/>
              </a:lnSpc>
              <a:spcBef>
                <a:spcPct val="0"/>
              </a:spcBef>
            </a:pPr>
            <a:r>
              <a:rPr lang="en-US" sz="1400">
                <a:solidFill>
                  <a:srgbClr val="545454"/>
                </a:solidFill>
                <a:latin typeface="Quattrocento"/>
                <a:ea typeface="Quattrocento"/>
                <a:cs typeface="Quattrocento"/>
                <a:sym typeface="Quattrocento"/>
              </a:rPr>
              <a:t>5. Add required details and click save</a:t>
            </a:r>
          </a:p>
        </p:txBody>
      </p:sp>
      <p:sp>
        <p:nvSpPr>
          <p:cNvPr name="TextBox 68" id="68"/>
          <p:cNvSpPr txBox="true"/>
          <p:nvPr/>
        </p:nvSpPr>
        <p:spPr>
          <a:xfrm rot="0">
            <a:off x="15140548" y="2663164"/>
            <a:ext cx="1900405" cy="497839"/>
          </a:xfrm>
          <a:prstGeom prst="rect">
            <a:avLst/>
          </a:prstGeom>
        </p:spPr>
        <p:txBody>
          <a:bodyPr anchor="t" rtlCol="false" tIns="0" lIns="0" bIns="0" rIns="0">
            <a:spAutoFit/>
          </a:bodyPr>
          <a:lstStyle/>
          <a:p>
            <a:pPr algn="ctr">
              <a:lnSpc>
                <a:spcPts val="1960"/>
              </a:lnSpc>
              <a:spcBef>
                <a:spcPct val="0"/>
              </a:spcBef>
            </a:pPr>
            <a:r>
              <a:rPr lang="en-US" sz="1400">
                <a:solidFill>
                  <a:srgbClr val="545454"/>
                </a:solidFill>
                <a:latin typeface="Quattrocento"/>
                <a:ea typeface="Quattrocento"/>
                <a:cs typeface="Quattrocento"/>
                <a:sym typeface="Quattrocento"/>
              </a:rPr>
              <a:t>6. Added List is displayed below</a:t>
            </a:r>
          </a:p>
        </p:txBody>
      </p:sp>
      <p:sp>
        <p:nvSpPr>
          <p:cNvPr name="TextBox 69" id="69"/>
          <p:cNvSpPr txBox="true"/>
          <p:nvPr/>
        </p:nvSpPr>
        <p:spPr>
          <a:xfrm rot="0">
            <a:off x="7271501" y="2684754"/>
            <a:ext cx="1900405" cy="497839"/>
          </a:xfrm>
          <a:prstGeom prst="rect">
            <a:avLst/>
          </a:prstGeom>
        </p:spPr>
        <p:txBody>
          <a:bodyPr anchor="t" rtlCol="false" tIns="0" lIns="0" bIns="0" rIns="0">
            <a:spAutoFit/>
          </a:bodyPr>
          <a:lstStyle/>
          <a:p>
            <a:pPr algn="ctr">
              <a:lnSpc>
                <a:spcPts val="1960"/>
              </a:lnSpc>
              <a:spcBef>
                <a:spcPct val="0"/>
              </a:spcBef>
            </a:pPr>
            <a:r>
              <a:rPr lang="en-US" sz="1400">
                <a:solidFill>
                  <a:srgbClr val="545454"/>
                </a:solidFill>
                <a:latin typeface="Quattrocento"/>
                <a:ea typeface="Quattrocento"/>
                <a:cs typeface="Quattrocento"/>
                <a:sym typeface="Quattrocento"/>
              </a:rPr>
              <a:t>3. Click on newly created list name</a:t>
            </a:r>
          </a:p>
        </p:txBody>
      </p:sp>
      <p:sp>
        <p:nvSpPr>
          <p:cNvPr name="TextBox 70" id="70"/>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07</a:t>
            </a:r>
          </a:p>
        </p:txBody>
      </p:sp>
      <p:sp>
        <p:nvSpPr>
          <p:cNvPr name="TextBox 71" id="71"/>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81420" y="1643839"/>
            <a:ext cx="3537384" cy="6999321"/>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2" t="0" r="-112"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2" id="12"/>
          <p:cNvSpPr txBox="true"/>
          <p:nvPr/>
        </p:nvSpPr>
        <p:spPr>
          <a:xfrm rot="0">
            <a:off x="2781672" y="4467338"/>
            <a:ext cx="8752540" cy="2156460"/>
          </a:xfrm>
          <a:prstGeom prst="rect">
            <a:avLst/>
          </a:prstGeom>
        </p:spPr>
        <p:txBody>
          <a:bodyPr anchor="t" rtlCol="false" tIns="0" lIns="0" bIns="0" rIns="0">
            <a:spAutoFit/>
          </a:bodyPr>
          <a:lstStyle/>
          <a:p>
            <a:pPr algn="l">
              <a:lnSpc>
                <a:spcPts val="2850"/>
              </a:lnSpc>
            </a:pPr>
            <a:r>
              <a:rPr lang="en-US" sz="1900">
                <a:solidFill>
                  <a:srgbClr val="545454"/>
                </a:solidFill>
                <a:latin typeface="Inter"/>
                <a:ea typeface="Inter"/>
                <a:cs typeface="Inter"/>
                <a:sym typeface="Inter"/>
              </a:rPr>
              <a:t>The iShop Budget Tracker features a donut chart visualization showing spending distribution across grocery categories, paired with a customizable date range selector for analysis. The interface displays both summary statistics (total, average, and list count) and detailed category breakdowns with transaction counts.</a:t>
            </a:r>
          </a:p>
          <a:p>
            <a:pPr algn="l" marL="0" indent="0" lvl="0">
              <a:lnSpc>
                <a:spcPts val="2850"/>
              </a:lnSpc>
              <a:spcBef>
                <a:spcPct val="0"/>
              </a:spcBef>
            </a:pPr>
          </a:p>
        </p:txBody>
      </p:sp>
      <p:sp>
        <p:nvSpPr>
          <p:cNvPr name="TextBox 13" id="13"/>
          <p:cNvSpPr txBox="true"/>
          <p:nvPr/>
        </p:nvSpPr>
        <p:spPr>
          <a:xfrm rot="0">
            <a:off x="2781672" y="3358402"/>
            <a:ext cx="8945655" cy="857250"/>
          </a:xfrm>
          <a:prstGeom prst="rect">
            <a:avLst/>
          </a:prstGeom>
        </p:spPr>
        <p:txBody>
          <a:bodyPr anchor="t" rtlCol="false" tIns="0" lIns="0" bIns="0" rIns="0">
            <a:spAutoFit/>
          </a:bodyPr>
          <a:lstStyle/>
          <a:p>
            <a:pPr algn="l" marL="0" indent="0" lvl="0">
              <a:lnSpc>
                <a:spcPts val="6600"/>
              </a:lnSpc>
              <a:spcBef>
                <a:spcPct val="0"/>
              </a:spcBef>
            </a:pPr>
            <a:r>
              <a:rPr lang="en-US" b="true" sz="6000">
                <a:solidFill>
                  <a:srgbClr val="000000"/>
                </a:solidFill>
                <a:latin typeface="Nourd Bold"/>
                <a:ea typeface="Nourd Bold"/>
                <a:cs typeface="Nourd Bold"/>
                <a:sym typeface="Nourd Bold"/>
              </a:rPr>
              <a:t>Budget Tracker</a:t>
            </a:r>
          </a:p>
        </p:txBody>
      </p:sp>
      <p:sp>
        <p:nvSpPr>
          <p:cNvPr name="TextBox 14" id="14"/>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08</a:t>
            </a:r>
          </a:p>
        </p:txBody>
      </p:sp>
      <p:sp>
        <p:nvSpPr>
          <p:cNvPr name="TextBox 15" id="15"/>
          <p:cNvSpPr txBox="true"/>
          <p:nvPr/>
        </p:nvSpPr>
        <p:spPr>
          <a:xfrm rot="-5400000">
            <a:off x="-1192010" y="3785708"/>
            <a:ext cx="4403320" cy="2667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8387" y="4126136"/>
            <a:ext cx="2304914" cy="2304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77254" y="0"/>
                  </a:moveTo>
                  <a:lnTo>
                    <a:pt x="735546" y="0"/>
                  </a:lnTo>
                  <a:cubicBezTo>
                    <a:pt x="778212" y="0"/>
                    <a:pt x="812800" y="34588"/>
                    <a:pt x="812800" y="77254"/>
                  </a:cubicBezTo>
                  <a:lnTo>
                    <a:pt x="812800" y="735546"/>
                  </a:lnTo>
                  <a:cubicBezTo>
                    <a:pt x="812800" y="778212"/>
                    <a:pt x="778212" y="812800"/>
                    <a:pt x="735546" y="812800"/>
                  </a:cubicBezTo>
                  <a:lnTo>
                    <a:pt x="77254" y="812800"/>
                  </a:lnTo>
                  <a:cubicBezTo>
                    <a:pt x="34588" y="812800"/>
                    <a:pt x="0" y="778212"/>
                    <a:pt x="0" y="735546"/>
                  </a:cubicBezTo>
                  <a:lnTo>
                    <a:pt x="0" y="77254"/>
                  </a:lnTo>
                  <a:cubicBezTo>
                    <a:pt x="0" y="34588"/>
                    <a:pt x="34588" y="0"/>
                    <a:pt x="77254" y="0"/>
                  </a:cubicBezTo>
                  <a:close/>
                </a:path>
              </a:pathLst>
            </a:custGeom>
            <a:blipFill>
              <a:blip r:embed="rId2"/>
              <a:stretch>
                <a:fillRect l="0" t="-1811" r="0" b="-48000"/>
              </a:stretch>
            </a:blipFill>
          </p:spPr>
        </p:sp>
      </p:grpSp>
      <p:grpSp>
        <p:nvGrpSpPr>
          <p:cNvPr name="Group 4" id="4"/>
          <p:cNvGrpSpPr/>
          <p:nvPr/>
        </p:nvGrpSpPr>
        <p:grpSpPr>
          <a:xfrm rot="0">
            <a:off x="7991543" y="4126136"/>
            <a:ext cx="2304914" cy="23049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77254" y="0"/>
                  </a:moveTo>
                  <a:lnTo>
                    <a:pt x="735546" y="0"/>
                  </a:lnTo>
                  <a:cubicBezTo>
                    <a:pt x="778212" y="0"/>
                    <a:pt x="812800" y="34588"/>
                    <a:pt x="812800" y="77254"/>
                  </a:cubicBezTo>
                  <a:lnTo>
                    <a:pt x="812800" y="735546"/>
                  </a:lnTo>
                  <a:cubicBezTo>
                    <a:pt x="812800" y="778212"/>
                    <a:pt x="778212" y="812800"/>
                    <a:pt x="735546" y="812800"/>
                  </a:cubicBezTo>
                  <a:lnTo>
                    <a:pt x="77254" y="812800"/>
                  </a:lnTo>
                  <a:cubicBezTo>
                    <a:pt x="34588" y="812800"/>
                    <a:pt x="0" y="778212"/>
                    <a:pt x="0" y="735546"/>
                  </a:cubicBezTo>
                  <a:lnTo>
                    <a:pt x="0" y="77254"/>
                  </a:lnTo>
                  <a:cubicBezTo>
                    <a:pt x="0" y="34588"/>
                    <a:pt x="34588" y="0"/>
                    <a:pt x="77254" y="0"/>
                  </a:cubicBezTo>
                  <a:close/>
                </a:path>
              </a:pathLst>
            </a:custGeom>
            <a:blipFill>
              <a:blip r:embed="rId3"/>
              <a:stretch>
                <a:fillRect l="-24906" t="0" r="-24906" b="0"/>
              </a:stretch>
            </a:blipFill>
          </p:spPr>
        </p:sp>
      </p:grpSp>
      <p:grpSp>
        <p:nvGrpSpPr>
          <p:cNvPr name="Group 6" id="6"/>
          <p:cNvGrpSpPr/>
          <p:nvPr/>
        </p:nvGrpSpPr>
        <p:grpSpPr>
          <a:xfrm rot="0">
            <a:off x="13024699" y="4126136"/>
            <a:ext cx="2304914" cy="23049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77254" y="0"/>
                  </a:moveTo>
                  <a:lnTo>
                    <a:pt x="735546" y="0"/>
                  </a:lnTo>
                  <a:cubicBezTo>
                    <a:pt x="778212" y="0"/>
                    <a:pt x="812800" y="34588"/>
                    <a:pt x="812800" y="77254"/>
                  </a:cubicBezTo>
                  <a:lnTo>
                    <a:pt x="812800" y="735546"/>
                  </a:lnTo>
                  <a:cubicBezTo>
                    <a:pt x="812800" y="778212"/>
                    <a:pt x="778212" y="812800"/>
                    <a:pt x="735546" y="812800"/>
                  </a:cubicBezTo>
                  <a:lnTo>
                    <a:pt x="77254" y="812800"/>
                  </a:lnTo>
                  <a:cubicBezTo>
                    <a:pt x="34588" y="812800"/>
                    <a:pt x="0" y="778212"/>
                    <a:pt x="0" y="735546"/>
                  </a:cubicBezTo>
                  <a:lnTo>
                    <a:pt x="0" y="77254"/>
                  </a:lnTo>
                  <a:cubicBezTo>
                    <a:pt x="0" y="34588"/>
                    <a:pt x="34588" y="0"/>
                    <a:pt x="77254" y="0"/>
                  </a:cubicBezTo>
                  <a:close/>
                </a:path>
              </a:pathLst>
            </a:custGeom>
            <a:blipFill>
              <a:blip r:embed="rId4"/>
              <a:stretch>
                <a:fillRect l="-25046" t="0" r="-25046" b="0"/>
              </a:stretch>
            </a:blipFill>
          </p:spPr>
        </p:sp>
      </p:grpSp>
      <p:sp>
        <p:nvSpPr>
          <p:cNvPr name="TextBox 8" id="8"/>
          <p:cNvSpPr txBox="true"/>
          <p:nvPr/>
        </p:nvSpPr>
        <p:spPr>
          <a:xfrm rot="0">
            <a:off x="4057158" y="1772097"/>
            <a:ext cx="10120402" cy="857250"/>
          </a:xfrm>
          <a:prstGeom prst="rect">
            <a:avLst/>
          </a:prstGeom>
        </p:spPr>
        <p:txBody>
          <a:bodyPr anchor="t" rtlCol="false" tIns="0" lIns="0" bIns="0" rIns="0">
            <a:spAutoFit/>
          </a:bodyPr>
          <a:lstStyle/>
          <a:p>
            <a:pPr algn="ctr">
              <a:lnSpc>
                <a:spcPts val="6600"/>
              </a:lnSpc>
            </a:pPr>
            <a:r>
              <a:rPr lang="en-US" sz="6000" b="true">
                <a:solidFill>
                  <a:srgbClr val="000000"/>
                </a:solidFill>
                <a:latin typeface="Nourd Bold"/>
                <a:ea typeface="Nourd Bold"/>
                <a:cs typeface="Nourd Bold"/>
                <a:sym typeface="Nourd Bold"/>
              </a:rPr>
              <a:t>Future Enhancements</a:t>
            </a:r>
          </a:p>
        </p:txBody>
      </p:sp>
      <p:sp>
        <p:nvSpPr>
          <p:cNvPr name="TextBox 9" id="9"/>
          <p:cNvSpPr txBox="true"/>
          <p:nvPr/>
        </p:nvSpPr>
        <p:spPr>
          <a:xfrm rot="0">
            <a:off x="2058206" y="7473853"/>
            <a:ext cx="4105275" cy="62103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545454"/>
                </a:solidFill>
                <a:latin typeface="Inter"/>
                <a:ea typeface="Inter"/>
                <a:cs typeface="Inter"/>
                <a:sym typeface="Inter"/>
              </a:rPr>
              <a:t>Automatic itemization of purchases from receipt images</a:t>
            </a:r>
          </a:p>
        </p:txBody>
      </p:sp>
      <p:sp>
        <p:nvSpPr>
          <p:cNvPr name="TextBox 10" id="10"/>
          <p:cNvSpPr txBox="true"/>
          <p:nvPr/>
        </p:nvSpPr>
        <p:spPr>
          <a:xfrm rot="0">
            <a:off x="7091362" y="7182389"/>
            <a:ext cx="4105275" cy="62103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545454"/>
                </a:solidFill>
                <a:latin typeface="Inter"/>
                <a:ea typeface="Inter"/>
                <a:cs typeface="Inter"/>
                <a:sym typeface="Inter"/>
              </a:rPr>
              <a:t>Real-time synchronization across multiple devices</a:t>
            </a:r>
          </a:p>
        </p:txBody>
      </p:sp>
      <p:sp>
        <p:nvSpPr>
          <p:cNvPr name="TextBox 11" id="11"/>
          <p:cNvSpPr txBox="true"/>
          <p:nvPr/>
        </p:nvSpPr>
        <p:spPr>
          <a:xfrm rot="0">
            <a:off x="2308742" y="6709321"/>
            <a:ext cx="3604204" cy="656590"/>
          </a:xfrm>
          <a:prstGeom prst="rect">
            <a:avLst/>
          </a:prstGeom>
        </p:spPr>
        <p:txBody>
          <a:bodyPr anchor="t" rtlCol="false" tIns="0" lIns="0" bIns="0" rIns="0">
            <a:spAutoFit/>
          </a:bodyPr>
          <a:lstStyle/>
          <a:p>
            <a:pPr algn="ctr" marL="0" indent="0" lvl="0">
              <a:lnSpc>
                <a:spcPts val="2660"/>
              </a:lnSpc>
              <a:spcBef>
                <a:spcPct val="0"/>
              </a:spcBef>
            </a:pPr>
            <a:r>
              <a:rPr lang="en-US" b="true" sz="1900">
                <a:solidFill>
                  <a:srgbClr val="000000"/>
                </a:solidFill>
                <a:latin typeface="Inter Bold"/>
                <a:ea typeface="Inter Bold"/>
                <a:cs typeface="Inter Bold"/>
                <a:sym typeface="Inter Bold"/>
              </a:rPr>
              <a:t>Bill Processing Through Camera</a:t>
            </a:r>
          </a:p>
        </p:txBody>
      </p:sp>
      <p:sp>
        <p:nvSpPr>
          <p:cNvPr name="TextBox 12" id="12"/>
          <p:cNvSpPr txBox="true"/>
          <p:nvPr/>
        </p:nvSpPr>
        <p:spPr>
          <a:xfrm rot="0">
            <a:off x="7341898" y="6709321"/>
            <a:ext cx="3604204" cy="323215"/>
          </a:xfrm>
          <a:prstGeom prst="rect">
            <a:avLst/>
          </a:prstGeom>
        </p:spPr>
        <p:txBody>
          <a:bodyPr anchor="t" rtlCol="false" tIns="0" lIns="0" bIns="0" rIns="0">
            <a:spAutoFit/>
          </a:bodyPr>
          <a:lstStyle/>
          <a:p>
            <a:pPr algn="ctr" marL="0" indent="0" lvl="0">
              <a:lnSpc>
                <a:spcPts val="2660"/>
              </a:lnSpc>
              <a:spcBef>
                <a:spcPct val="0"/>
              </a:spcBef>
            </a:pPr>
            <a:r>
              <a:rPr lang="en-US" b="true" sz="1900">
                <a:solidFill>
                  <a:srgbClr val="000000"/>
                </a:solidFill>
                <a:latin typeface="Inter Bold"/>
                <a:ea typeface="Inter Bold"/>
                <a:cs typeface="Inter Bold"/>
                <a:sym typeface="Inter Bold"/>
              </a:rPr>
              <a:t>Enhanced Social Capabilities</a:t>
            </a:r>
          </a:p>
        </p:txBody>
      </p:sp>
      <p:sp>
        <p:nvSpPr>
          <p:cNvPr name="TextBox 13" id="13"/>
          <p:cNvSpPr txBox="true"/>
          <p:nvPr/>
        </p:nvSpPr>
        <p:spPr>
          <a:xfrm rot="0">
            <a:off x="12120562" y="7182389"/>
            <a:ext cx="4105275" cy="621030"/>
          </a:xfrm>
          <a:prstGeom prst="rect">
            <a:avLst/>
          </a:prstGeom>
        </p:spPr>
        <p:txBody>
          <a:bodyPr anchor="t" rtlCol="false" tIns="0" lIns="0" bIns="0" rIns="0">
            <a:spAutoFit/>
          </a:bodyPr>
          <a:lstStyle/>
          <a:p>
            <a:pPr algn="ctr">
              <a:lnSpc>
                <a:spcPts val="2520"/>
              </a:lnSpc>
              <a:spcBef>
                <a:spcPct val="0"/>
              </a:spcBef>
            </a:pPr>
            <a:r>
              <a:rPr lang="en-US" sz="1800">
                <a:solidFill>
                  <a:srgbClr val="545454"/>
                </a:solidFill>
                <a:latin typeface="Inter"/>
                <a:ea typeface="Inter"/>
                <a:cs typeface="Inter"/>
                <a:sym typeface="Inter"/>
              </a:rPr>
              <a:t>Voice commands for adding, removing, and checking items</a:t>
            </a:r>
          </a:p>
        </p:txBody>
      </p:sp>
      <p:sp>
        <p:nvSpPr>
          <p:cNvPr name="TextBox 14" id="14"/>
          <p:cNvSpPr txBox="true"/>
          <p:nvPr/>
        </p:nvSpPr>
        <p:spPr>
          <a:xfrm rot="0">
            <a:off x="12375054" y="6709321"/>
            <a:ext cx="3604204" cy="323215"/>
          </a:xfrm>
          <a:prstGeom prst="rect">
            <a:avLst/>
          </a:prstGeom>
        </p:spPr>
        <p:txBody>
          <a:bodyPr anchor="t" rtlCol="false" tIns="0" lIns="0" bIns="0" rIns="0">
            <a:spAutoFit/>
          </a:bodyPr>
          <a:lstStyle/>
          <a:p>
            <a:pPr algn="ctr" marL="0" indent="0" lvl="0">
              <a:lnSpc>
                <a:spcPts val="2660"/>
              </a:lnSpc>
              <a:spcBef>
                <a:spcPct val="0"/>
              </a:spcBef>
            </a:pPr>
            <a:r>
              <a:rPr lang="en-US" b="true" sz="1900">
                <a:solidFill>
                  <a:srgbClr val="000000"/>
                </a:solidFill>
                <a:latin typeface="Inter Bold"/>
                <a:ea typeface="Inter Bold"/>
                <a:cs typeface="Inter Bold"/>
                <a:sym typeface="Inter Bold"/>
              </a:rPr>
              <a:t>Voice Assistant Integration</a:t>
            </a:r>
          </a:p>
        </p:txBody>
      </p:sp>
      <p:sp>
        <p:nvSpPr>
          <p:cNvPr name="TextBox 15" id="15"/>
          <p:cNvSpPr txBox="true"/>
          <p:nvPr/>
        </p:nvSpPr>
        <p:spPr>
          <a:xfrm rot="-5400000">
            <a:off x="-1193350" y="3517668"/>
            <a:ext cx="4672701" cy="533400"/>
          </a:xfrm>
          <a:prstGeom prst="rect">
            <a:avLst/>
          </a:prstGeom>
        </p:spPr>
        <p:txBody>
          <a:bodyPr anchor="t" rtlCol="false" tIns="0" lIns="0" bIns="0" rIns="0">
            <a:spAutoFit/>
          </a:bodyPr>
          <a:lstStyle/>
          <a:p>
            <a:pPr algn="l">
              <a:lnSpc>
                <a:spcPts val="2100"/>
              </a:lnSpc>
            </a:pPr>
            <a:r>
              <a:rPr lang="en-US" sz="1500">
                <a:solidFill>
                  <a:srgbClr val="000000"/>
                </a:solidFill>
                <a:latin typeface="Inter"/>
                <a:ea typeface="Inter"/>
                <a:cs typeface="Inter"/>
                <a:sym typeface="Inter"/>
              </a:rPr>
              <a:t>iShop: Grocery Tracking and Budgetong App</a:t>
            </a:r>
          </a:p>
          <a:p>
            <a:pPr algn="l">
              <a:lnSpc>
                <a:spcPts val="2100"/>
              </a:lnSpc>
            </a:pPr>
          </a:p>
        </p:txBody>
      </p:sp>
      <p:sp>
        <p:nvSpPr>
          <p:cNvPr name="TextBox 16" id="16"/>
          <p:cNvSpPr txBox="true"/>
          <p:nvPr/>
        </p:nvSpPr>
        <p:spPr>
          <a:xfrm rot="0">
            <a:off x="790575" y="6486216"/>
            <a:ext cx="476250" cy="266700"/>
          </a:xfrm>
          <a:prstGeom prst="rect">
            <a:avLst/>
          </a:prstGeom>
        </p:spPr>
        <p:txBody>
          <a:bodyPr anchor="t" rtlCol="false" tIns="0" lIns="0" bIns="0" rIns="0">
            <a:spAutoFit/>
          </a:bodyPr>
          <a:lstStyle/>
          <a:p>
            <a:pPr algn="ctr">
              <a:lnSpc>
                <a:spcPts val="2100"/>
              </a:lnSpc>
            </a:pPr>
            <a:r>
              <a:rPr lang="en-US" sz="1500">
                <a:solidFill>
                  <a:srgbClr val="000000"/>
                </a:solidFill>
                <a:latin typeface="Inter"/>
                <a:ea typeface="Inter"/>
                <a:cs typeface="Inter"/>
                <a:sym typeface="Inte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DAGlqWse4KQ</dc:identifier>
  <dcterms:modified xsi:type="dcterms:W3CDTF">2011-08-01T06:04:30Z</dcterms:modified>
  <cp:revision>1</cp:revision>
  <dc:title>iShop</dc:title>
</cp:coreProperties>
</file>